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6" r:id="rId2"/>
  </p:sldMasterIdLst>
  <p:notesMasterIdLst>
    <p:notesMasterId r:id="rId32"/>
  </p:notesMasterIdLst>
  <p:sldIdLst>
    <p:sldId id="579" r:id="rId3"/>
    <p:sldId id="871" r:id="rId4"/>
    <p:sldId id="873" r:id="rId5"/>
    <p:sldId id="878" r:id="rId6"/>
    <p:sldId id="877" r:id="rId7"/>
    <p:sldId id="874" r:id="rId8"/>
    <p:sldId id="875" r:id="rId9"/>
    <p:sldId id="876" r:id="rId10"/>
    <p:sldId id="872" r:id="rId11"/>
    <p:sldId id="880" r:id="rId12"/>
    <p:sldId id="879" r:id="rId13"/>
    <p:sldId id="881" r:id="rId14"/>
    <p:sldId id="882" r:id="rId15"/>
    <p:sldId id="883" r:id="rId16"/>
    <p:sldId id="884" r:id="rId17"/>
    <p:sldId id="885" r:id="rId18"/>
    <p:sldId id="886" r:id="rId19"/>
    <p:sldId id="887" r:id="rId20"/>
    <p:sldId id="891" r:id="rId21"/>
    <p:sldId id="892" r:id="rId22"/>
    <p:sldId id="893" r:id="rId23"/>
    <p:sldId id="890" r:id="rId24"/>
    <p:sldId id="894" r:id="rId25"/>
    <p:sldId id="895" r:id="rId26"/>
    <p:sldId id="896" r:id="rId27"/>
    <p:sldId id="897" r:id="rId28"/>
    <p:sldId id="888" r:id="rId29"/>
    <p:sldId id="889" r:id="rId30"/>
    <p:sldId id="32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becca" initials="R" lastIdx="1" clrIdx="0">
    <p:extLst>
      <p:ext uri="{19B8F6BF-5375-455C-9EA6-DF929625EA0E}">
        <p15:presenceInfo xmlns:p15="http://schemas.microsoft.com/office/powerpoint/2012/main" userId="f976192ffc0b46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4206"/>
    <a:srgbClr val="856A15"/>
    <a:srgbClr val="4472C4"/>
    <a:srgbClr val="A5A5A5"/>
    <a:srgbClr val="ED7D31"/>
    <a:srgbClr val="FFCC2B"/>
    <a:srgbClr val="FFC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66" autoAdjust="0"/>
    <p:restoredTop sz="72419" autoAdjust="0"/>
  </p:normalViewPr>
  <p:slideViewPr>
    <p:cSldViewPr snapToGrid="0" snapToObjects="1">
      <p:cViewPr varScale="1">
        <p:scale>
          <a:sx n="79" d="100"/>
          <a:sy n="79" d="100"/>
        </p:scale>
        <p:origin x="1296" y="200"/>
      </p:cViewPr>
      <p:guideLst>
        <p:guide orient="horz" pos="2160"/>
        <p:guide pos="3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1C33E-A0B5-4473-9952-62AF4CE41FB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95A49DC-23CB-43A2-9AA9-D24976D44576}">
      <dgm:prSet phldrT="[文本]"/>
      <dgm:spPr/>
      <dgm:t>
        <a:bodyPr/>
        <a:lstStyle/>
        <a:p>
          <a:r>
            <a:rPr lang="en-US" altLang="zh-CN" dirty="0"/>
            <a:t>2.</a:t>
          </a:r>
          <a:r>
            <a:rPr lang="en" b="1" i="0" u="none" dirty="0"/>
            <a:t> Flutter</a:t>
          </a:r>
          <a:r>
            <a:rPr lang="zh-CN" altLang="en-US" b="1" i="0" u="none" dirty="0"/>
            <a:t>简介</a:t>
          </a:r>
          <a:endParaRPr lang="zh-CN" altLang="en-US" dirty="0"/>
        </a:p>
      </dgm:t>
    </dgm:pt>
    <dgm:pt modelId="{5BA5DE08-27C8-4426-99EA-A8342B6C2A54}" type="parTrans" cxnId="{CB2C8B3F-4828-49E9-9A3D-443E3ED00115}">
      <dgm:prSet/>
      <dgm:spPr/>
      <dgm:t>
        <a:bodyPr/>
        <a:lstStyle/>
        <a:p>
          <a:endParaRPr lang="zh-CN" altLang="en-US"/>
        </a:p>
      </dgm:t>
    </dgm:pt>
    <dgm:pt modelId="{382C1628-A64E-45CC-83D6-E07BFCEB1147}" type="sibTrans" cxnId="{CB2C8B3F-4828-49E9-9A3D-443E3ED00115}">
      <dgm:prSet/>
      <dgm:spPr/>
      <dgm:t>
        <a:bodyPr/>
        <a:lstStyle/>
        <a:p>
          <a:endParaRPr lang="zh-CN" altLang="en-US"/>
        </a:p>
      </dgm:t>
    </dgm:pt>
    <dgm:pt modelId="{569B1FBB-BF3F-493C-9461-6AD6563663D7}">
      <dgm:prSet phldrT="[文本]"/>
      <dgm:spPr/>
      <dgm:t>
        <a:bodyPr/>
        <a:lstStyle/>
        <a:p>
          <a:r>
            <a:rPr lang="en-US" altLang="zh-CN" dirty="0"/>
            <a:t>1.</a:t>
          </a:r>
          <a:r>
            <a:rPr lang="zh-CN" altLang="en-US" b="1" i="0" u="none" dirty="0"/>
            <a:t>跨平台技术对比</a:t>
          </a:r>
          <a:endParaRPr lang="zh-CN" altLang="en-US" dirty="0"/>
        </a:p>
      </dgm:t>
    </dgm:pt>
    <dgm:pt modelId="{B0BF1DA9-134E-466B-BB47-A35DA468188C}" type="parTrans" cxnId="{D4F25C2E-15F0-4762-9E1E-EF730B4E5F0A}">
      <dgm:prSet/>
      <dgm:spPr/>
      <dgm:t>
        <a:bodyPr/>
        <a:lstStyle/>
        <a:p>
          <a:endParaRPr lang="zh-CN" altLang="en-US"/>
        </a:p>
      </dgm:t>
    </dgm:pt>
    <dgm:pt modelId="{A4A57FA8-0579-4F8A-8219-29D771A8D228}" type="sibTrans" cxnId="{D4F25C2E-15F0-4762-9E1E-EF730B4E5F0A}">
      <dgm:prSet/>
      <dgm:spPr/>
      <dgm:t>
        <a:bodyPr/>
        <a:lstStyle/>
        <a:p>
          <a:endParaRPr lang="zh-CN" altLang="en-US"/>
        </a:p>
      </dgm:t>
    </dgm:pt>
    <dgm:pt modelId="{6B5CDD91-833A-4ACE-8336-28EA119C902E}">
      <dgm:prSet phldrT="[文本]"/>
      <dgm:spPr/>
      <dgm:t>
        <a:bodyPr/>
        <a:lstStyle/>
        <a:p>
          <a:r>
            <a:rPr lang="en-US" altLang="zh-CN" dirty="0"/>
            <a:t>3.</a:t>
          </a:r>
          <a:r>
            <a:rPr lang="en" b="1" i="0" u="none" dirty="0"/>
            <a:t> </a:t>
          </a:r>
          <a:r>
            <a:rPr lang="en" b="1" i="0" u="none" dirty="0" err="1"/>
            <a:t>Flutter的优势</a:t>
          </a:r>
          <a:endParaRPr lang="zh-CN" altLang="en-US" dirty="0"/>
        </a:p>
      </dgm:t>
    </dgm:pt>
    <dgm:pt modelId="{212C5B61-C66C-4EDF-A837-4B65C328E6DF}" type="parTrans" cxnId="{D89EBBD0-B78C-4D78-A8D4-99622185FD46}">
      <dgm:prSet/>
      <dgm:spPr/>
      <dgm:t>
        <a:bodyPr/>
        <a:lstStyle/>
        <a:p>
          <a:endParaRPr lang="zh-CN" altLang="en-US"/>
        </a:p>
      </dgm:t>
    </dgm:pt>
    <dgm:pt modelId="{7DCABC6A-A020-41A1-BBF5-489F2689E8CF}" type="sibTrans" cxnId="{D89EBBD0-B78C-4D78-A8D4-99622185FD46}">
      <dgm:prSet/>
      <dgm:spPr/>
      <dgm:t>
        <a:bodyPr/>
        <a:lstStyle/>
        <a:p>
          <a:endParaRPr lang="zh-CN" altLang="en-US"/>
        </a:p>
      </dgm:t>
    </dgm:pt>
    <dgm:pt modelId="{5B97BD97-8604-4C7F-937E-9F96765D3FA8}">
      <dgm:prSet/>
      <dgm:spPr/>
      <dgm:t>
        <a:bodyPr/>
        <a:lstStyle/>
        <a:p>
          <a:r>
            <a:rPr lang="en-US" altLang="zh-CN" dirty="0"/>
            <a:t>4.</a:t>
          </a:r>
          <a:r>
            <a:rPr lang="en" b="1" i="0" u="none" dirty="0"/>
            <a:t> Flutter</a:t>
          </a:r>
          <a:r>
            <a:rPr lang="zh-CN" altLang="en-US" b="1" i="0" u="none" dirty="0"/>
            <a:t>原理</a:t>
          </a:r>
          <a:endParaRPr lang="zh-CN" altLang="en-US" dirty="0"/>
        </a:p>
      </dgm:t>
    </dgm:pt>
    <dgm:pt modelId="{21DDA8F4-84AE-452D-8C1F-B0BD742E1CFE}" type="parTrans" cxnId="{7F37C016-3292-49AD-997E-E2EB555CBBA7}">
      <dgm:prSet/>
      <dgm:spPr/>
      <dgm:t>
        <a:bodyPr/>
        <a:lstStyle/>
        <a:p>
          <a:endParaRPr lang="zh-CN" altLang="en-US"/>
        </a:p>
      </dgm:t>
    </dgm:pt>
    <dgm:pt modelId="{5B61866D-7E6B-4A7C-A08F-8FB4854DD165}" type="sibTrans" cxnId="{7F37C016-3292-49AD-997E-E2EB555CBBA7}">
      <dgm:prSet/>
      <dgm:spPr/>
      <dgm:t>
        <a:bodyPr/>
        <a:lstStyle/>
        <a:p>
          <a:endParaRPr lang="zh-CN" altLang="en-US"/>
        </a:p>
      </dgm:t>
    </dgm:pt>
    <dgm:pt modelId="{9F4507A1-5298-7544-ADE5-D62946467363}">
      <dgm:prSet/>
      <dgm:spPr/>
      <dgm:t>
        <a:bodyPr/>
        <a:lstStyle/>
        <a:p>
          <a:r>
            <a:rPr lang="en-US" altLang="zh-CN" dirty="0"/>
            <a:t>5.</a:t>
          </a:r>
          <a:r>
            <a:rPr lang="en" b="1" i="0" u="none" dirty="0"/>
            <a:t> Flutter</a:t>
          </a:r>
          <a:r>
            <a:rPr lang="zh-CN" altLang="en-US" b="1" i="0" u="none" dirty="0"/>
            <a:t>和</a:t>
          </a:r>
          <a:r>
            <a:rPr lang="en" b="1" i="0" u="none" dirty="0"/>
            <a:t>Native</a:t>
          </a:r>
          <a:r>
            <a:rPr lang="zh-CN" altLang="en-US" b="1" i="0" u="none" dirty="0"/>
            <a:t>混合开发实践</a:t>
          </a:r>
          <a:endParaRPr lang="zh-CN" altLang="en-US" dirty="0"/>
        </a:p>
      </dgm:t>
    </dgm:pt>
    <dgm:pt modelId="{2530D75E-7DD7-3445-81BE-EC989B2D8E17}" type="parTrans" cxnId="{EBFF9F60-B7CD-DC4E-AF7D-5EB13B9D1E37}">
      <dgm:prSet/>
      <dgm:spPr/>
      <dgm:t>
        <a:bodyPr/>
        <a:lstStyle/>
        <a:p>
          <a:endParaRPr lang="zh-CN" altLang="en-US"/>
        </a:p>
      </dgm:t>
    </dgm:pt>
    <dgm:pt modelId="{9B1875CD-EAFF-A94E-9208-8049BC15CAA1}" type="sibTrans" cxnId="{EBFF9F60-B7CD-DC4E-AF7D-5EB13B9D1E37}">
      <dgm:prSet/>
      <dgm:spPr/>
      <dgm:t>
        <a:bodyPr/>
        <a:lstStyle/>
        <a:p>
          <a:endParaRPr lang="zh-CN" altLang="en-US"/>
        </a:p>
      </dgm:t>
    </dgm:pt>
    <dgm:pt modelId="{7BF89EB6-3E39-B24C-8BE9-1E0A85664804}">
      <dgm:prSet/>
      <dgm:spPr/>
      <dgm:t>
        <a:bodyPr/>
        <a:lstStyle/>
        <a:p>
          <a:r>
            <a:rPr lang="en-US" altLang="zh-CN" dirty="0"/>
            <a:t>6.</a:t>
          </a:r>
          <a:r>
            <a:rPr lang="zh-CN" altLang="en-US" dirty="0"/>
            <a:t>未来展望</a:t>
          </a:r>
        </a:p>
      </dgm:t>
    </dgm:pt>
    <dgm:pt modelId="{A6A50E76-1F72-C344-A805-AA88F1A81BD8}" type="parTrans" cxnId="{BC0CAB51-C7DB-AD4E-B992-6F40934BD4C8}">
      <dgm:prSet/>
      <dgm:spPr/>
      <dgm:t>
        <a:bodyPr/>
        <a:lstStyle/>
        <a:p>
          <a:endParaRPr lang="zh-CN" altLang="en-US"/>
        </a:p>
      </dgm:t>
    </dgm:pt>
    <dgm:pt modelId="{91168D58-D4DB-2E49-95A2-D36B344ABEFE}" type="sibTrans" cxnId="{BC0CAB51-C7DB-AD4E-B992-6F40934BD4C8}">
      <dgm:prSet/>
      <dgm:spPr/>
      <dgm:t>
        <a:bodyPr/>
        <a:lstStyle/>
        <a:p>
          <a:endParaRPr lang="zh-CN" altLang="en-US"/>
        </a:p>
      </dgm:t>
    </dgm:pt>
    <dgm:pt modelId="{AB8E8D8A-3982-4084-964E-CAA338078D8E}" type="pres">
      <dgm:prSet presAssocID="{1981C33E-A0B5-4473-9952-62AF4CE41FB2}" presName="linear" presStyleCnt="0">
        <dgm:presLayoutVars>
          <dgm:dir/>
          <dgm:animLvl val="lvl"/>
          <dgm:resizeHandles val="exact"/>
        </dgm:presLayoutVars>
      </dgm:prSet>
      <dgm:spPr/>
    </dgm:pt>
    <dgm:pt modelId="{1A0B3600-E9A9-4F7C-8EB5-DCC3FBC28E85}" type="pres">
      <dgm:prSet presAssocID="{569B1FBB-BF3F-493C-9461-6AD6563663D7}" presName="parentLin" presStyleCnt="0"/>
      <dgm:spPr/>
    </dgm:pt>
    <dgm:pt modelId="{FBFC2749-8C46-41A4-8037-010212A6B812}" type="pres">
      <dgm:prSet presAssocID="{569B1FBB-BF3F-493C-9461-6AD6563663D7}" presName="parentLeftMargin" presStyleLbl="node1" presStyleIdx="0" presStyleCnt="6"/>
      <dgm:spPr/>
    </dgm:pt>
    <dgm:pt modelId="{4E5EFBD0-6716-49A5-84C1-6688817653AD}" type="pres">
      <dgm:prSet presAssocID="{569B1FBB-BF3F-493C-9461-6AD6563663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748DCED-B1A3-4B90-B266-24EECC786E70}" type="pres">
      <dgm:prSet presAssocID="{569B1FBB-BF3F-493C-9461-6AD6563663D7}" presName="negativeSpace" presStyleCnt="0"/>
      <dgm:spPr/>
    </dgm:pt>
    <dgm:pt modelId="{488D6AE6-DB91-42D7-99C1-71C119B2C0AA}" type="pres">
      <dgm:prSet presAssocID="{569B1FBB-BF3F-493C-9461-6AD6563663D7}" presName="childText" presStyleLbl="conFgAcc1" presStyleIdx="0" presStyleCnt="6">
        <dgm:presLayoutVars>
          <dgm:bulletEnabled val="1"/>
        </dgm:presLayoutVars>
      </dgm:prSet>
      <dgm:spPr/>
    </dgm:pt>
    <dgm:pt modelId="{C6066387-CACA-42B5-89F5-B578BF2FD456}" type="pres">
      <dgm:prSet presAssocID="{A4A57FA8-0579-4F8A-8219-29D771A8D228}" presName="spaceBetweenRectangles" presStyleCnt="0"/>
      <dgm:spPr/>
    </dgm:pt>
    <dgm:pt modelId="{6CC7949E-6A08-417C-B4DA-BE2F6F1652CC}" type="pres">
      <dgm:prSet presAssocID="{C95A49DC-23CB-43A2-9AA9-D24976D44576}" presName="parentLin" presStyleCnt="0"/>
      <dgm:spPr/>
    </dgm:pt>
    <dgm:pt modelId="{372FBE96-BD57-4A81-8880-226467E575BA}" type="pres">
      <dgm:prSet presAssocID="{C95A49DC-23CB-43A2-9AA9-D24976D44576}" presName="parentLeftMargin" presStyleLbl="node1" presStyleIdx="0" presStyleCnt="6"/>
      <dgm:spPr/>
    </dgm:pt>
    <dgm:pt modelId="{CB032F45-3157-46CF-985A-4752ACA86ED0}" type="pres">
      <dgm:prSet presAssocID="{C95A49DC-23CB-43A2-9AA9-D24976D4457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DFA1B01-AAE8-44D2-85EC-C00A4EC64B43}" type="pres">
      <dgm:prSet presAssocID="{C95A49DC-23CB-43A2-9AA9-D24976D44576}" presName="negativeSpace" presStyleCnt="0"/>
      <dgm:spPr/>
    </dgm:pt>
    <dgm:pt modelId="{A64F138F-0C7D-49F8-856F-58E7A8D6723E}" type="pres">
      <dgm:prSet presAssocID="{C95A49DC-23CB-43A2-9AA9-D24976D44576}" presName="childText" presStyleLbl="conFgAcc1" presStyleIdx="1" presStyleCnt="6">
        <dgm:presLayoutVars>
          <dgm:bulletEnabled val="1"/>
        </dgm:presLayoutVars>
      </dgm:prSet>
      <dgm:spPr/>
    </dgm:pt>
    <dgm:pt modelId="{A97ED4FE-4F11-4B66-9FE1-4B015BA78627}" type="pres">
      <dgm:prSet presAssocID="{382C1628-A64E-45CC-83D6-E07BFCEB1147}" presName="spaceBetweenRectangles" presStyleCnt="0"/>
      <dgm:spPr/>
    </dgm:pt>
    <dgm:pt modelId="{8776CE22-943F-4A07-965B-A0AE386EEC46}" type="pres">
      <dgm:prSet presAssocID="{6B5CDD91-833A-4ACE-8336-28EA119C902E}" presName="parentLin" presStyleCnt="0"/>
      <dgm:spPr/>
    </dgm:pt>
    <dgm:pt modelId="{3D8B3866-B3E4-40DE-BBB7-E501F8949FA7}" type="pres">
      <dgm:prSet presAssocID="{6B5CDD91-833A-4ACE-8336-28EA119C902E}" presName="parentLeftMargin" presStyleLbl="node1" presStyleIdx="1" presStyleCnt="6"/>
      <dgm:spPr/>
    </dgm:pt>
    <dgm:pt modelId="{15D566FD-4F04-4775-A1FB-FD6BB726D5ED}" type="pres">
      <dgm:prSet presAssocID="{6B5CDD91-833A-4ACE-8336-28EA119C902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63AB2F0-CCC4-4D78-B84C-7FD7343BABE6}" type="pres">
      <dgm:prSet presAssocID="{6B5CDD91-833A-4ACE-8336-28EA119C902E}" presName="negativeSpace" presStyleCnt="0"/>
      <dgm:spPr/>
    </dgm:pt>
    <dgm:pt modelId="{BCDAB444-D876-4EF5-BCD5-54A214F61B6E}" type="pres">
      <dgm:prSet presAssocID="{6B5CDD91-833A-4ACE-8336-28EA119C902E}" presName="childText" presStyleLbl="conFgAcc1" presStyleIdx="2" presStyleCnt="6">
        <dgm:presLayoutVars>
          <dgm:bulletEnabled val="1"/>
        </dgm:presLayoutVars>
      </dgm:prSet>
      <dgm:spPr/>
    </dgm:pt>
    <dgm:pt modelId="{8A213780-1866-4515-A95A-01F38E06CFFB}" type="pres">
      <dgm:prSet presAssocID="{7DCABC6A-A020-41A1-BBF5-489F2689E8CF}" presName="spaceBetweenRectangles" presStyleCnt="0"/>
      <dgm:spPr/>
    </dgm:pt>
    <dgm:pt modelId="{4B87834F-694F-408F-A34A-C4EEFEBD4BA8}" type="pres">
      <dgm:prSet presAssocID="{5B97BD97-8604-4C7F-937E-9F96765D3FA8}" presName="parentLin" presStyleCnt="0"/>
      <dgm:spPr/>
    </dgm:pt>
    <dgm:pt modelId="{072AB445-28E5-4518-8D5E-1B3CC5374EA9}" type="pres">
      <dgm:prSet presAssocID="{5B97BD97-8604-4C7F-937E-9F96765D3FA8}" presName="parentLeftMargin" presStyleLbl="node1" presStyleIdx="2" presStyleCnt="6"/>
      <dgm:spPr/>
    </dgm:pt>
    <dgm:pt modelId="{4EC4B937-0FE5-4650-AA75-946E9AEA55DC}" type="pres">
      <dgm:prSet presAssocID="{5B97BD97-8604-4C7F-937E-9F96765D3FA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EF01EB1-CB4C-45F0-96A7-8A3711D38AFF}" type="pres">
      <dgm:prSet presAssocID="{5B97BD97-8604-4C7F-937E-9F96765D3FA8}" presName="negativeSpace" presStyleCnt="0"/>
      <dgm:spPr/>
    </dgm:pt>
    <dgm:pt modelId="{EB26F0FC-7A3D-4257-92ED-860F10118B8B}" type="pres">
      <dgm:prSet presAssocID="{5B97BD97-8604-4C7F-937E-9F96765D3FA8}" presName="childText" presStyleLbl="conFgAcc1" presStyleIdx="3" presStyleCnt="6">
        <dgm:presLayoutVars>
          <dgm:bulletEnabled val="1"/>
        </dgm:presLayoutVars>
      </dgm:prSet>
      <dgm:spPr/>
    </dgm:pt>
    <dgm:pt modelId="{77AEEB3D-9494-384D-A3FE-35D5D8C40D94}" type="pres">
      <dgm:prSet presAssocID="{5B61866D-7E6B-4A7C-A08F-8FB4854DD165}" presName="spaceBetweenRectangles" presStyleCnt="0"/>
      <dgm:spPr/>
    </dgm:pt>
    <dgm:pt modelId="{BCB857D2-1496-2E41-8239-EFB33FD162C4}" type="pres">
      <dgm:prSet presAssocID="{9F4507A1-5298-7544-ADE5-D62946467363}" presName="parentLin" presStyleCnt="0"/>
      <dgm:spPr/>
    </dgm:pt>
    <dgm:pt modelId="{2FEDA5F5-5D4E-BA45-A8B5-2125D1B67FB1}" type="pres">
      <dgm:prSet presAssocID="{9F4507A1-5298-7544-ADE5-D62946467363}" presName="parentLeftMargin" presStyleLbl="node1" presStyleIdx="3" presStyleCnt="6"/>
      <dgm:spPr/>
    </dgm:pt>
    <dgm:pt modelId="{769B476E-C07C-6C4B-B166-D639AA3DF1B1}" type="pres">
      <dgm:prSet presAssocID="{9F4507A1-5298-7544-ADE5-D6294646736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2C8ED32-4EA9-B046-A979-23021BDBE331}" type="pres">
      <dgm:prSet presAssocID="{9F4507A1-5298-7544-ADE5-D62946467363}" presName="negativeSpace" presStyleCnt="0"/>
      <dgm:spPr/>
    </dgm:pt>
    <dgm:pt modelId="{30D767F4-06DB-C046-9395-3B0AFA868BA7}" type="pres">
      <dgm:prSet presAssocID="{9F4507A1-5298-7544-ADE5-D62946467363}" presName="childText" presStyleLbl="conFgAcc1" presStyleIdx="4" presStyleCnt="6">
        <dgm:presLayoutVars>
          <dgm:bulletEnabled val="1"/>
        </dgm:presLayoutVars>
      </dgm:prSet>
      <dgm:spPr/>
    </dgm:pt>
    <dgm:pt modelId="{A68992B9-C9F1-2A44-AE12-F6434BD5B73C}" type="pres">
      <dgm:prSet presAssocID="{9B1875CD-EAFF-A94E-9208-8049BC15CAA1}" presName="spaceBetweenRectangles" presStyleCnt="0"/>
      <dgm:spPr/>
    </dgm:pt>
    <dgm:pt modelId="{C216921A-82B7-7544-B79C-E3734DF861D7}" type="pres">
      <dgm:prSet presAssocID="{7BF89EB6-3E39-B24C-8BE9-1E0A85664804}" presName="parentLin" presStyleCnt="0"/>
      <dgm:spPr/>
    </dgm:pt>
    <dgm:pt modelId="{1D01D904-94D7-EF4B-AAB6-4B7C5B916953}" type="pres">
      <dgm:prSet presAssocID="{7BF89EB6-3E39-B24C-8BE9-1E0A85664804}" presName="parentLeftMargin" presStyleLbl="node1" presStyleIdx="4" presStyleCnt="6"/>
      <dgm:spPr/>
    </dgm:pt>
    <dgm:pt modelId="{7A1F2541-F884-B249-BDA0-4765B3522A48}" type="pres">
      <dgm:prSet presAssocID="{7BF89EB6-3E39-B24C-8BE9-1E0A8566480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354F776-BFFC-A74E-9191-8F21F1A22C89}" type="pres">
      <dgm:prSet presAssocID="{7BF89EB6-3E39-B24C-8BE9-1E0A85664804}" presName="negativeSpace" presStyleCnt="0"/>
      <dgm:spPr/>
    </dgm:pt>
    <dgm:pt modelId="{90378165-4E0B-E243-8960-D80C61BE2918}" type="pres">
      <dgm:prSet presAssocID="{7BF89EB6-3E39-B24C-8BE9-1E0A8566480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7F37C016-3292-49AD-997E-E2EB555CBBA7}" srcId="{1981C33E-A0B5-4473-9952-62AF4CE41FB2}" destId="{5B97BD97-8604-4C7F-937E-9F96765D3FA8}" srcOrd="3" destOrd="0" parTransId="{21DDA8F4-84AE-452D-8C1F-B0BD742E1CFE}" sibTransId="{5B61866D-7E6B-4A7C-A08F-8FB4854DD165}"/>
    <dgm:cxn modelId="{D4F25C2E-15F0-4762-9E1E-EF730B4E5F0A}" srcId="{1981C33E-A0B5-4473-9952-62AF4CE41FB2}" destId="{569B1FBB-BF3F-493C-9461-6AD6563663D7}" srcOrd="0" destOrd="0" parTransId="{B0BF1DA9-134E-466B-BB47-A35DA468188C}" sibTransId="{A4A57FA8-0579-4F8A-8219-29D771A8D228}"/>
    <dgm:cxn modelId="{8A11D432-3700-FC4D-A3DA-60BF5DE19EE3}" type="presOf" srcId="{5B97BD97-8604-4C7F-937E-9F96765D3FA8}" destId="{4EC4B937-0FE5-4650-AA75-946E9AEA55DC}" srcOrd="1" destOrd="0" presId="urn:microsoft.com/office/officeart/2005/8/layout/list1"/>
    <dgm:cxn modelId="{72DC7C33-8CD1-1449-B328-2172393DEBD5}" type="presOf" srcId="{569B1FBB-BF3F-493C-9461-6AD6563663D7}" destId="{4E5EFBD0-6716-49A5-84C1-6688817653AD}" srcOrd="1" destOrd="0" presId="urn:microsoft.com/office/officeart/2005/8/layout/list1"/>
    <dgm:cxn modelId="{02BBEA39-574F-D64E-BCBB-93A6F53CFAA5}" type="presOf" srcId="{569B1FBB-BF3F-493C-9461-6AD6563663D7}" destId="{FBFC2749-8C46-41A4-8037-010212A6B812}" srcOrd="0" destOrd="0" presId="urn:microsoft.com/office/officeart/2005/8/layout/list1"/>
    <dgm:cxn modelId="{CB2C8B3F-4828-49E9-9A3D-443E3ED00115}" srcId="{1981C33E-A0B5-4473-9952-62AF4CE41FB2}" destId="{C95A49DC-23CB-43A2-9AA9-D24976D44576}" srcOrd="1" destOrd="0" parTransId="{5BA5DE08-27C8-4426-99EA-A8342B6C2A54}" sibTransId="{382C1628-A64E-45CC-83D6-E07BFCEB1147}"/>
    <dgm:cxn modelId="{BC0CAB51-C7DB-AD4E-B992-6F40934BD4C8}" srcId="{1981C33E-A0B5-4473-9952-62AF4CE41FB2}" destId="{7BF89EB6-3E39-B24C-8BE9-1E0A85664804}" srcOrd="5" destOrd="0" parTransId="{A6A50E76-1F72-C344-A805-AA88F1A81BD8}" sibTransId="{91168D58-D4DB-2E49-95A2-D36B344ABEFE}"/>
    <dgm:cxn modelId="{265CB754-95C0-2844-8CA2-0609F8A09139}" type="presOf" srcId="{9F4507A1-5298-7544-ADE5-D62946467363}" destId="{769B476E-C07C-6C4B-B166-D639AA3DF1B1}" srcOrd="1" destOrd="0" presId="urn:microsoft.com/office/officeart/2005/8/layout/list1"/>
    <dgm:cxn modelId="{C83A9E59-29D5-A349-811A-48D6A9E3E302}" type="presOf" srcId="{C95A49DC-23CB-43A2-9AA9-D24976D44576}" destId="{372FBE96-BD57-4A81-8880-226467E575BA}" srcOrd="0" destOrd="0" presId="urn:microsoft.com/office/officeart/2005/8/layout/list1"/>
    <dgm:cxn modelId="{D1CE3D5C-2B3A-D549-A02B-56E55719D747}" type="presOf" srcId="{7BF89EB6-3E39-B24C-8BE9-1E0A85664804}" destId="{1D01D904-94D7-EF4B-AAB6-4B7C5B916953}" srcOrd="0" destOrd="0" presId="urn:microsoft.com/office/officeart/2005/8/layout/list1"/>
    <dgm:cxn modelId="{EBFF9F60-B7CD-DC4E-AF7D-5EB13B9D1E37}" srcId="{1981C33E-A0B5-4473-9952-62AF4CE41FB2}" destId="{9F4507A1-5298-7544-ADE5-D62946467363}" srcOrd="4" destOrd="0" parTransId="{2530D75E-7DD7-3445-81BE-EC989B2D8E17}" sibTransId="{9B1875CD-EAFF-A94E-9208-8049BC15CAA1}"/>
    <dgm:cxn modelId="{FB939D6B-4D8E-724B-BD1F-9AB410E0A6F8}" type="presOf" srcId="{7BF89EB6-3E39-B24C-8BE9-1E0A85664804}" destId="{7A1F2541-F884-B249-BDA0-4765B3522A48}" srcOrd="1" destOrd="0" presId="urn:microsoft.com/office/officeart/2005/8/layout/list1"/>
    <dgm:cxn modelId="{59D8346E-9FB3-5049-89C9-8790D4C0070A}" type="presOf" srcId="{6B5CDD91-833A-4ACE-8336-28EA119C902E}" destId="{15D566FD-4F04-4775-A1FB-FD6BB726D5ED}" srcOrd="1" destOrd="0" presId="urn:microsoft.com/office/officeart/2005/8/layout/list1"/>
    <dgm:cxn modelId="{96329D6F-5BF4-7349-89D4-E765496FCDBC}" type="presOf" srcId="{C95A49DC-23CB-43A2-9AA9-D24976D44576}" destId="{CB032F45-3157-46CF-985A-4752ACA86ED0}" srcOrd="1" destOrd="0" presId="urn:microsoft.com/office/officeart/2005/8/layout/list1"/>
    <dgm:cxn modelId="{E1933D83-B360-5B45-B5DF-E5385088ECEA}" type="presOf" srcId="{9F4507A1-5298-7544-ADE5-D62946467363}" destId="{2FEDA5F5-5D4E-BA45-A8B5-2125D1B67FB1}" srcOrd="0" destOrd="0" presId="urn:microsoft.com/office/officeart/2005/8/layout/list1"/>
    <dgm:cxn modelId="{93D70592-63E7-4C9B-9248-1D3F6F0B9893}" type="presOf" srcId="{1981C33E-A0B5-4473-9952-62AF4CE41FB2}" destId="{AB8E8D8A-3982-4084-964E-CAA338078D8E}" srcOrd="0" destOrd="0" presId="urn:microsoft.com/office/officeart/2005/8/layout/list1"/>
    <dgm:cxn modelId="{9CF63397-DFEC-8141-98C2-31492A5B8026}" type="presOf" srcId="{5B97BD97-8604-4C7F-937E-9F96765D3FA8}" destId="{072AB445-28E5-4518-8D5E-1B3CC5374EA9}" srcOrd="0" destOrd="0" presId="urn:microsoft.com/office/officeart/2005/8/layout/list1"/>
    <dgm:cxn modelId="{D89EBBD0-B78C-4D78-A8D4-99622185FD46}" srcId="{1981C33E-A0B5-4473-9952-62AF4CE41FB2}" destId="{6B5CDD91-833A-4ACE-8336-28EA119C902E}" srcOrd="2" destOrd="0" parTransId="{212C5B61-C66C-4EDF-A837-4B65C328E6DF}" sibTransId="{7DCABC6A-A020-41A1-BBF5-489F2689E8CF}"/>
    <dgm:cxn modelId="{02841BF9-26B4-F04A-8C19-551DD12CC9CD}" type="presOf" srcId="{6B5CDD91-833A-4ACE-8336-28EA119C902E}" destId="{3D8B3866-B3E4-40DE-BBB7-E501F8949FA7}" srcOrd="0" destOrd="0" presId="urn:microsoft.com/office/officeart/2005/8/layout/list1"/>
    <dgm:cxn modelId="{49D16068-4021-4B4A-969A-1F7C9FC9025C}" type="presParOf" srcId="{AB8E8D8A-3982-4084-964E-CAA338078D8E}" destId="{1A0B3600-E9A9-4F7C-8EB5-DCC3FBC28E85}" srcOrd="0" destOrd="0" presId="urn:microsoft.com/office/officeart/2005/8/layout/list1"/>
    <dgm:cxn modelId="{E0BA9CF7-D478-354B-8276-55C98D3A106E}" type="presParOf" srcId="{1A0B3600-E9A9-4F7C-8EB5-DCC3FBC28E85}" destId="{FBFC2749-8C46-41A4-8037-010212A6B812}" srcOrd="0" destOrd="0" presId="urn:microsoft.com/office/officeart/2005/8/layout/list1"/>
    <dgm:cxn modelId="{3C31198A-0CBE-FD48-BB81-955733B40658}" type="presParOf" srcId="{1A0B3600-E9A9-4F7C-8EB5-DCC3FBC28E85}" destId="{4E5EFBD0-6716-49A5-84C1-6688817653AD}" srcOrd="1" destOrd="0" presId="urn:microsoft.com/office/officeart/2005/8/layout/list1"/>
    <dgm:cxn modelId="{B95915AD-197C-2146-AD30-003CA3731D43}" type="presParOf" srcId="{AB8E8D8A-3982-4084-964E-CAA338078D8E}" destId="{4748DCED-B1A3-4B90-B266-24EECC786E70}" srcOrd="1" destOrd="0" presId="urn:microsoft.com/office/officeart/2005/8/layout/list1"/>
    <dgm:cxn modelId="{286501B5-197C-C241-8DEC-38DD59991ECF}" type="presParOf" srcId="{AB8E8D8A-3982-4084-964E-CAA338078D8E}" destId="{488D6AE6-DB91-42D7-99C1-71C119B2C0AA}" srcOrd="2" destOrd="0" presId="urn:microsoft.com/office/officeart/2005/8/layout/list1"/>
    <dgm:cxn modelId="{A83150A4-D0A2-4F4E-A157-99FADF64A097}" type="presParOf" srcId="{AB8E8D8A-3982-4084-964E-CAA338078D8E}" destId="{C6066387-CACA-42B5-89F5-B578BF2FD456}" srcOrd="3" destOrd="0" presId="urn:microsoft.com/office/officeart/2005/8/layout/list1"/>
    <dgm:cxn modelId="{0CCA91F4-ECA5-9E43-AA7B-A0C420CA2774}" type="presParOf" srcId="{AB8E8D8A-3982-4084-964E-CAA338078D8E}" destId="{6CC7949E-6A08-417C-B4DA-BE2F6F1652CC}" srcOrd="4" destOrd="0" presId="urn:microsoft.com/office/officeart/2005/8/layout/list1"/>
    <dgm:cxn modelId="{F9B6B65F-CA05-B247-971F-29077047F309}" type="presParOf" srcId="{6CC7949E-6A08-417C-B4DA-BE2F6F1652CC}" destId="{372FBE96-BD57-4A81-8880-226467E575BA}" srcOrd="0" destOrd="0" presId="urn:microsoft.com/office/officeart/2005/8/layout/list1"/>
    <dgm:cxn modelId="{CB68B800-BD67-1641-88D1-B9F21CC169D5}" type="presParOf" srcId="{6CC7949E-6A08-417C-B4DA-BE2F6F1652CC}" destId="{CB032F45-3157-46CF-985A-4752ACA86ED0}" srcOrd="1" destOrd="0" presId="urn:microsoft.com/office/officeart/2005/8/layout/list1"/>
    <dgm:cxn modelId="{07B3A7CB-05AD-8040-A631-41EBCD0EAADB}" type="presParOf" srcId="{AB8E8D8A-3982-4084-964E-CAA338078D8E}" destId="{7DFA1B01-AAE8-44D2-85EC-C00A4EC64B43}" srcOrd="5" destOrd="0" presId="urn:microsoft.com/office/officeart/2005/8/layout/list1"/>
    <dgm:cxn modelId="{B35F5CF0-D881-B643-B805-C2AE62D7F6B5}" type="presParOf" srcId="{AB8E8D8A-3982-4084-964E-CAA338078D8E}" destId="{A64F138F-0C7D-49F8-856F-58E7A8D6723E}" srcOrd="6" destOrd="0" presId="urn:microsoft.com/office/officeart/2005/8/layout/list1"/>
    <dgm:cxn modelId="{0C829730-26A2-7545-BF23-B810BBCDE4CB}" type="presParOf" srcId="{AB8E8D8A-3982-4084-964E-CAA338078D8E}" destId="{A97ED4FE-4F11-4B66-9FE1-4B015BA78627}" srcOrd="7" destOrd="0" presId="urn:microsoft.com/office/officeart/2005/8/layout/list1"/>
    <dgm:cxn modelId="{DA9D1D3E-67C2-ED42-8836-A1B3DB30B1C3}" type="presParOf" srcId="{AB8E8D8A-3982-4084-964E-CAA338078D8E}" destId="{8776CE22-943F-4A07-965B-A0AE386EEC46}" srcOrd="8" destOrd="0" presId="urn:microsoft.com/office/officeart/2005/8/layout/list1"/>
    <dgm:cxn modelId="{A6D150E6-5F34-A94F-8345-06D82822B0AA}" type="presParOf" srcId="{8776CE22-943F-4A07-965B-A0AE386EEC46}" destId="{3D8B3866-B3E4-40DE-BBB7-E501F8949FA7}" srcOrd="0" destOrd="0" presId="urn:microsoft.com/office/officeart/2005/8/layout/list1"/>
    <dgm:cxn modelId="{8244C623-F335-144F-8269-B54E0DD4C723}" type="presParOf" srcId="{8776CE22-943F-4A07-965B-A0AE386EEC46}" destId="{15D566FD-4F04-4775-A1FB-FD6BB726D5ED}" srcOrd="1" destOrd="0" presId="urn:microsoft.com/office/officeart/2005/8/layout/list1"/>
    <dgm:cxn modelId="{47126617-ECD4-4D41-B996-7C670D12DEE5}" type="presParOf" srcId="{AB8E8D8A-3982-4084-964E-CAA338078D8E}" destId="{663AB2F0-CCC4-4D78-B84C-7FD7343BABE6}" srcOrd="9" destOrd="0" presId="urn:microsoft.com/office/officeart/2005/8/layout/list1"/>
    <dgm:cxn modelId="{B36F1499-2054-9E4F-BA8E-0784622AE584}" type="presParOf" srcId="{AB8E8D8A-3982-4084-964E-CAA338078D8E}" destId="{BCDAB444-D876-4EF5-BCD5-54A214F61B6E}" srcOrd="10" destOrd="0" presId="urn:microsoft.com/office/officeart/2005/8/layout/list1"/>
    <dgm:cxn modelId="{7E706F3B-2C29-EE49-ABE1-16873D28CC19}" type="presParOf" srcId="{AB8E8D8A-3982-4084-964E-CAA338078D8E}" destId="{8A213780-1866-4515-A95A-01F38E06CFFB}" srcOrd="11" destOrd="0" presId="urn:microsoft.com/office/officeart/2005/8/layout/list1"/>
    <dgm:cxn modelId="{F63B5DC0-4DF9-5C44-9196-AB5B156E7F96}" type="presParOf" srcId="{AB8E8D8A-3982-4084-964E-CAA338078D8E}" destId="{4B87834F-694F-408F-A34A-C4EEFEBD4BA8}" srcOrd="12" destOrd="0" presId="urn:microsoft.com/office/officeart/2005/8/layout/list1"/>
    <dgm:cxn modelId="{9298DBE5-06F7-424C-B917-F678255426A3}" type="presParOf" srcId="{4B87834F-694F-408F-A34A-C4EEFEBD4BA8}" destId="{072AB445-28E5-4518-8D5E-1B3CC5374EA9}" srcOrd="0" destOrd="0" presId="urn:microsoft.com/office/officeart/2005/8/layout/list1"/>
    <dgm:cxn modelId="{1264AED8-5FE9-184F-8E49-8AB69C1EE018}" type="presParOf" srcId="{4B87834F-694F-408F-A34A-C4EEFEBD4BA8}" destId="{4EC4B937-0FE5-4650-AA75-946E9AEA55DC}" srcOrd="1" destOrd="0" presId="urn:microsoft.com/office/officeart/2005/8/layout/list1"/>
    <dgm:cxn modelId="{CD3C91F6-1190-204D-8EE6-0B10A4890BC2}" type="presParOf" srcId="{AB8E8D8A-3982-4084-964E-CAA338078D8E}" destId="{EEF01EB1-CB4C-45F0-96A7-8A3711D38AFF}" srcOrd="13" destOrd="0" presId="urn:microsoft.com/office/officeart/2005/8/layout/list1"/>
    <dgm:cxn modelId="{2641A1EC-D604-BD43-BA22-9D32F7A73814}" type="presParOf" srcId="{AB8E8D8A-3982-4084-964E-CAA338078D8E}" destId="{EB26F0FC-7A3D-4257-92ED-860F10118B8B}" srcOrd="14" destOrd="0" presId="urn:microsoft.com/office/officeart/2005/8/layout/list1"/>
    <dgm:cxn modelId="{9A2A0E80-DCBF-B245-AC6F-547B7ACBE7F5}" type="presParOf" srcId="{AB8E8D8A-3982-4084-964E-CAA338078D8E}" destId="{77AEEB3D-9494-384D-A3FE-35D5D8C40D94}" srcOrd="15" destOrd="0" presId="urn:microsoft.com/office/officeart/2005/8/layout/list1"/>
    <dgm:cxn modelId="{9677583D-1998-2944-9F89-1823F0E1F49A}" type="presParOf" srcId="{AB8E8D8A-3982-4084-964E-CAA338078D8E}" destId="{BCB857D2-1496-2E41-8239-EFB33FD162C4}" srcOrd="16" destOrd="0" presId="urn:microsoft.com/office/officeart/2005/8/layout/list1"/>
    <dgm:cxn modelId="{627D06B2-D9C6-494D-BF13-9D4971083317}" type="presParOf" srcId="{BCB857D2-1496-2E41-8239-EFB33FD162C4}" destId="{2FEDA5F5-5D4E-BA45-A8B5-2125D1B67FB1}" srcOrd="0" destOrd="0" presId="urn:microsoft.com/office/officeart/2005/8/layout/list1"/>
    <dgm:cxn modelId="{0C6CC24E-7D86-C44C-849A-1AE4EABEFBD7}" type="presParOf" srcId="{BCB857D2-1496-2E41-8239-EFB33FD162C4}" destId="{769B476E-C07C-6C4B-B166-D639AA3DF1B1}" srcOrd="1" destOrd="0" presId="urn:microsoft.com/office/officeart/2005/8/layout/list1"/>
    <dgm:cxn modelId="{6B777A7F-962D-3949-B8F7-78EC09A15EC6}" type="presParOf" srcId="{AB8E8D8A-3982-4084-964E-CAA338078D8E}" destId="{E2C8ED32-4EA9-B046-A979-23021BDBE331}" srcOrd="17" destOrd="0" presId="urn:microsoft.com/office/officeart/2005/8/layout/list1"/>
    <dgm:cxn modelId="{43EAF0CF-E753-9048-9662-EE476789D1F5}" type="presParOf" srcId="{AB8E8D8A-3982-4084-964E-CAA338078D8E}" destId="{30D767F4-06DB-C046-9395-3B0AFA868BA7}" srcOrd="18" destOrd="0" presId="urn:microsoft.com/office/officeart/2005/8/layout/list1"/>
    <dgm:cxn modelId="{FEA5123C-F2A9-414B-8875-92294DFFDB1E}" type="presParOf" srcId="{AB8E8D8A-3982-4084-964E-CAA338078D8E}" destId="{A68992B9-C9F1-2A44-AE12-F6434BD5B73C}" srcOrd="19" destOrd="0" presId="urn:microsoft.com/office/officeart/2005/8/layout/list1"/>
    <dgm:cxn modelId="{5B9E8F17-8250-8645-9530-BEB6B47DF20F}" type="presParOf" srcId="{AB8E8D8A-3982-4084-964E-CAA338078D8E}" destId="{C216921A-82B7-7544-B79C-E3734DF861D7}" srcOrd="20" destOrd="0" presId="urn:microsoft.com/office/officeart/2005/8/layout/list1"/>
    <dgm:cxn modelId="{043A7FC4-886D-094E-9A9A-59786F936D04}" type="presParOf" srcId="{C216921A-82B7-7544-B79C-E3734DF861D7}" destId="{1D01D904-94D7-EF4B-AAB6-4B7C5B916953}" srcOrd="0" destOrd="0" presId="urn:microsoft.com/office/officeart/2005/8/layout/list1"/>
    <dgm:cxn modelId="{8D810B1F-AA84-C14A-B7DB-84D9BA53F75E}" type="presParOf" srcId="{C216921A-82B7-7544-B79C-E3734DF861D7}" destId="{7A1F2541-F884-B249-BDA0-4765B3522A48}" srcOrd="1" destOrd="0" presId="urn:microsoft.com/office/officeart/2005/8/layout/list1"/>
    <dgm:cxn modelId="{766EB3D7-D0AD-8349-9605-56A11D87BFEE}" type="presParOf" srcId="{AB8E8D8A-3982-4084-964E-CAA338078D8E}" destId="{3354F776-BFFC-A74E-9191-8F21F1A22C89}" srcOrd="21" destOrd="0" presId="urn:microsoft.com/office/officeart/2005/8/layout/list1"/>
    <dgm:cxn modelId="{F0152299-AC53-2F4E-9C0B-54BB84FED9DB}" type="presParOf" srcId="{AB8E8D8A-3982-4084-964E-CAA338078D8E}" destId="{90378165-4E0B-E243-8960-D80C61BE291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8D6AE6-DB91-42D7-99C1-71C119B2C0AA}">
      <dsp:nvSpPr>
        <dsp:cNvPr id="0" name=""/>
        <dsp:cNvSpPr/>
      </dsp:nvSpPr>
      <dsp:spPr>
        <a:xfrm>
          <a:off x="0" y="28390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EFBD0-6716-49A5-84C1-6688817653AD}">
      <dsp:nvSpPr>
        <dsp:cNvPr id="0" name=""/>
        <dsp:cNvSpPr/>
      </dsp:nvSpPr>
      <dsp:spPr>
        <a:xfrm>
          <a:off x="470768" y="47746"/>
          <a:ext cx="6590753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1.</a:t>
          </a:r>
          <a:r>
            <a:rPr lang="zh-CN" altLang="en-US" sz="1600" b="1" i="0" u="none" kern="1200" dirty="0"/>
            <a:t>跨平台技术对比</a:t>
          </a:r>
          <a:endParaRPr lang="zh-CN" altLang="en-US" sz="1600" kern="1200" dirty="0"/>
        </a:p>
      </dsp:txBody>
      <dsp:txXfrm>
        <a:off x="493825" y="70803"/>
        <a:ext cx="6544639" cy="426206"/>
      </dsp:txXfrm>
    </dsp:sp>
    <dsp:sp modelId="{A64F138F-0C7D-49F8-856F-58E7A8D6723E}">
      <dsp:nvSpPr>
        <dsp:cNvPr id="0" name=""/>
        <dsp:cNvSpPr/>
      </dsp:nvSpPr>
      <dsp:spPr>
        <a:xfrm>
          <a:off x="0" y="100966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32F45-3157-46CF-985A-4752ACA86ED0}">
      <dsp:nvSpPr>
        <dsp:cNvPr id="0" name=""/>
        <dsp:cNvSpPr/>
      </dsp:nvSpPr>
      <dsp:spPr>
        <a:xfrm>
          <a:off x="470768" y="773506"/>
          <a:ext cx="6590753" cy="47232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2.</a:t>
          </a:r>
          <a:r>
            <a:rPr lang="en" sz="1600" b="1" i="0" u="none" kern="1200" dirty="0"/>
            <a:t> Flutter</a:t>
          </a:r>
          <a:r>
            <a:rPr lang="zh-CN" altLang="en-US" sz="1600" b="1" i="0" u="none" kern="1200" dirty="0"/>
            <a:t>简介</a:t>
          </a:r>
          <a:endParaRPr lang="zh-CN" altLang="en-US" sz="1600" kern="1200" dirty="0"/>
        </a:p>
      </dsp:txBody>
      <dsp:txXfrm>
        <a:off x="493825" y="796563"/>
        <a:ext cx="6544639" cy="426206"/>
      </dsp:txXfrm>
    </dsp:sp>
    <dsp:sp modelId="{BCDAB444-D876-4EF5-BCD5-54A214F61B6E}">
      <dsp:nvSpPr>
        <dsp:cNvPr id="0" name=""/>
        <dsp:cNvSpPr/>
      </dsp:nvSpPr>
      <dsp:spPr>
        <a:xfrm>
          <a:off x="0" y="173542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566FD-4F04-4775-A1FB-FD6BB726D5ED}">
      <dsp:nvSpPr>
        <dsp:cNvPr id="0" name=""/>
        <dsp:cNvSpPr/>
      </dsp:nvSpPr>
      <dsp:spPr>
        <a:xfrm>
          <a:off x="470768" y="1499266"/>
          <a:ext cx="6590753" cy="47232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3.</a:t>
          </a:r>
          <a:r>
            <a:rPr lang="en" sz="1600" b="1" i="0" u="none" kern="1200" dirty="0"/>
            <a:t> </a:t>
          </a:r>
          <a:r>
            <a:rPr lang="en" sz="1600" b="1" i="0" u="none" kern="1200" dirty="0" err="1"/>
            <a:t>Flutter的优势</a:t>
          </a:r>
          <a:endParaRPr lang="zh-CN" altLang="en-US" sz="1600" kern="1200" dirty="0"/>
        </a:p>
      </dsp:txBody>
      <dsp:txXfrm>
        <a:off x="493825" y="1522323"/>
        <a:ext cx="6544639" cy="426206"/>
      </dsp:txXfrm>
    </dsp:sp>
    <dsp:sp modelId="{EB26F0FC-7A3D-4257-92ED-860F10118B8B}">
      <dsp:nvSpPr>
        <dsp:cNvPr id="0" name=""/>
        <dsp:cNvSpPr/>
      </dsp:nvSpPr>
      <dsp:spPr>
        <a:xfrm>
          <a:off x="0" y="2461186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B937-0FE5-4650-AA75-946E9AEA55DC}">
      <dsp:nvSpPr>
        <dsp:cNvPr id="0" name=""/>
        <dsp:cNvSpPr/>
      </dsp:nvSpPr>
      <dsp:spPr>
        <a:xfrm>
          <a:off x="470768" y="2225026"/>
          <a:ext cx="6590753" cy="47232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4.</a:t>
          </a:r>
          <a:r>
            <a:rPr lang="en" sz="1600" b="1" i="0" u="none" kern="1200" dirty="0"/>
            <a:t> Flutter</a:t>
          </a:r>
          <a:r>
            <a:rPr lang="zh-CN" altLang="en-US" sz="1600" b="1" i="0" u="none" kern="1200" dirty="0"/>
            <a:t>原理</a:t>
          </a:r>
          <a:endParaRPr lang="zh-CN" altLang="en-US" sz="1600" kern="1200" dirty="0"/>
        </a:p>
      </dsp:txBody>
      <dsp:txXfrm>
        <a:off x="493825" y="2248083"/>
        <a:ext cx="6544639" cy="426206"/>
      </dsp:txXfrm>
    </dsp:sp>
    <dsp:sp modelId="{30D767F4-06DB-C046-9395-3B0AFA868BA7}">
      <dsp:nvSpPr>
        <dsp:cNvPr id="0" name=""/>
        <dsp:cNvSpPr/>
      </dsp:nvSpPr>
      <dsp:spPr>
        <a:xfrm>
          <a:off x="0" y="3186947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B476E-C07C-6C4B-B166-D639AA3DF1B1}">
      <dsp:nvSpPr>
        <dsp:cNvPr id="0" name=""/>
        <dsp:cNvSpPr/>
      </dsp:nvSpPr>
      <dsp:spPr>
        <a:xfrm>
          <a:off x="470768" y="2950786"/>
          <a:ext cx="6590753" cy="47232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5.</a:t>
          </a:r>
          <a:r>
            <a:rPr lang="en" sz="1600" b="1" i="0" u="none" kern="1200" dirty="0"/>
            <a:t> Flutter</a:t>
          </a:r>
          <a:r>
            <a:rPr lang="zh-CN" altLang="en-US" sz="1600" b="1" i="0" u="none" kern="1200" dirty="0"/>
            <a:t>和</a:t>
          </a:r>
          <a:r>
            <a:rPr lang="en" sz="1600" b="1" i="0" u="none" kern="1200" dirty="0"/>
            <a:t>Native</a:t>
          </a:r>
          <a:r>
            <a:rPr lang="zh-CN" altLang="en-US" sz="1600" b="1" i="0" u="none" kern="1200" dirty="0"/>
            <a:t>混合开发实践</a:t>
          </a:r>
          <a:endParaRPr lang="zh-CN" altLang="en-US" sz="1600" kern="1200" dirty="0"/>
        </a:p>
      </dsp:txBody>
      <dsp:txXfrm>
        <a:off x="493825" y="2973843"/>
        <a:ext cx="6544639" cy="426206"/>
      </dsp:txXfrm>
    </dsp:sp>
    <dsp:sp modelId="{90378165-4E0B-E243-8960-D80C61BE2918}">
      <dsp:nvSpPr>
        <dsp:cNvPr id="0" name=""/>
        <dsp:cNvSpPr/>
      </dsp:nvSpPr>
      <dsp:spPr>
        <a:xfrm>
          <a:off x="0" y="3912707"/>
          <a:ext cx="9415361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F2541-F884-B249-BDA0-4765B3522A48}">
      <dsp:nvSpPr>
        <dsp:cNvPr id="0" name=""/>
        <dsp:cNvSpPr/>
      </dsp:nvSpPr>
      <dsp:spPr>
        <a:xfrm>
          <a:off x="470768" y="3676547"/>
          <a:ext cx="6590753" cy="4723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115" tIns="0" rIns="2491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6.</a:t>
          </a:r>
          <a:r>
            <a:rPr lang="zh-CN" altLang="en-US" sz="1600" kern="1200" dirty="0"/>
            <a:t>未来展望</a:t>
          </a:r>
        </a:p>
      </dsp:txBody>
      <dsp:txXfrm>
        <a:off x="493825" y="3699604"/>
        <a:ext cx="654463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84D4E0-A97C-EF4E-8F1F-6F92FFB2827D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C2A87-E275-A145-912B-3FA00ACE4A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anhuapp.com/web/#/item/project/board/detail?pid=62f88bbf-ea6b-41c2-a812-18b22bb69ce2&amp;project_id=62f88bbf-ea6b-41c2-a812-18b22bb69ce2&amp;image_id=12a17e5c-7d87-4594-abeb-2faccf3629e4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381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294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Material:</a:t>
            </a:r>
            <a:r>
              <a:rPr kumimoji="1" lang="zh-CN" altLang="en-US" dirty="0"/>
              <a:t>材料设计控件库</a:t>
            </a:r>
            <a:endParaRPr kumimoji="1" lang="en-US" altLang="zh-CN" dirty="0"/>
          </a:p>
          <a:p>
            <a:r>
              <a:rPr kumimoji="1" lang="en-US" altLang="zh-CN" dirty="0" err="1"/>
              <a:t>Cupertino:iOS</a:t>
            </a:r>
            <a:r>
              <a:rPr kumimoji="1" lang="zh-CN" altLang="en-US" dirty="0"/>
              <a:t>风格控件库</a:t>
            </a:r>
            <a:endParaRPr kumimoji="1" lang="en-US" altLang="zh-CN" dirty="0"/>
          </a:p>
          <a:p>
            <a:r>
              <a:rPr kumimoji="1" lang="en-US" altLang="zh-CN" dirty="0"/>
              <a:t>Widgets:</a:t>
            </a:r>
            <a:r>
              <a:rPr kumimoji="1" lang="zh-CN" altLang="en-US" dirty="0"/>
              <a:t>基础控件库</a:t>
            </a:r>
            <a:endParaRPr kumimoji="1" lang="en-US" altLang="zh-CN" dirty="0"/>
          </a:p>
          <a:p>
            <a:r>
              <a:rPr kumimoji="1" lang="en-US" altLang="zh-CN" dirty="0"/>
              <a:t>Rendering:</a:t>
            </a:r>
            <a:r>
              <a:rPr kumimoji="1" lang="zh-CN" altLang="en-US" dirty="0"/>
              <a:t>调试布局时使用 </a:t>
            </a:r>
            <a:r>
              <a:rPr lang="en" altLang="zh-CN" dirty="0" err="1"/>
              <a:t>debugPaintSizeEnabled</a:t>
            </a:r>
            <a:r>
              <a:rPr lang="en" altLang="zh-CN" dirty="0"/>
              <a:t> = </a:t>
            </a:r>
            <a:r>
              <a:rPr lang="en" altLang="zh-CN" dirty="0" err="1"/>
              <a:t>ture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Animation: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动画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库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Painting</a:t>
            </a:r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样式库，如</a:t>
            </a:r>
            <a:r>
              <a:rPr kumimoji="1" lang="en-US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TextStyle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</a:t>
            </a:r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Gestures: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手势库</a:t>
            </a:r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Foundation:</a:t>
            </a:r>
            <a:r>
              <a:rPr kumimoji="1"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封装了其他层使用的最低级别的类和功能，如状态管理的类</a:t>
            </a:r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开源的二维图形库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Dart:Dart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Runtime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AOT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文本渲染库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86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平台线程：这个平台线程对于安卓和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来说就是常说的主线程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线程：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线程：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跑在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上的线程，它做的主要是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相关工作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dirty="0"/>
              <a:t>IO</a:t>
            </a:r>
            <a:r>
              <a:rPr kumimoji="1" lang="zh-CN" altLang="en-US" dirty="0"/>
              <a:t>线程：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相关的工作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虚拟机自己管理的，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无法直接访问，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Isolate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调用能力把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渲染相关的任务提交到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Runner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执行这样就可以跟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Engine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相关模块进行交互，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Flutter UI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相关的任务也被提交到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Runner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也可以相应的给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Isolate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一些事件通知，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Runner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同时也处理来自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方面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Plugin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的任务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3464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189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8381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758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84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454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68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3422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02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080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4268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1418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548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3756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33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dirty="0">
                <a:hlinkClick r:id="rId3"/>
              </a:rPr>
              <a:t>蓝湖</a:t>
            </a:r>
            <a:r>
              <a:rPr lang="zh-CN" altLang="en-US" dirty="0">
                <a:hlinkClick r:id="rId3"/>
              </a:rPr>
              <a:t>地址：</a:t>
            </a:r>
            <a:r>
              <a:rPr lang="en" altLang="zh-CN" dirty="0">
                <a:hlinkClick r:id="rId3"/>
              </a:rPr>
              <a:t>https://lanhuapp.com/web/#/item/project/board/detail?pid=62f88bbf-ea6b-41c2-a812-18b22bb69ce2&amp;project_id=62f88bbf-ea6b-41c2-a812-18b22bb69ce2&amp;image_id=12a17e5c-7d87-4594-abeb-2faccf3629e4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6240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0558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30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777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4009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008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037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C2A87-E275-A145-912B-3FA00ACE4A9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4757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969" cy="69012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4C0A7F4-4896-47D1-823B-605E5C49D753}"/>
              </a:ext>
            </a:extLst>
          </p:cNvPr>
          <p:cNvSpPr/>
          <p:nvPr userDrawn="1"/>
        </p:nvSpPr>
        <p:spPr>
          <a:xfrm>
            <a:off x="685800" y="5603010"/>
            <a:ext cx="35687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FF3C01-3D91-4AE5-B9BC-77ADD1593D99}"/>
              </a:ext>
            </a:extLst>
          </p:cNvPr>
          <p:cNvSpPr txBox="1"/>
          <p:nvPr userDrawn="1"/>
        </p:nvSpPr>
        <p:spPr>
          <a:xfrm>
            <a:off x="1035050" y="5837444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青少儿体育培训领跑品牌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5582ACD-A00E-4DC8-87E3-63C18E871EAC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1717BAD-A510-4EDF-B8A1-D891F92D4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3B68DD4-1499-4182-AEE4-E68F664951F5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1C208FC-BBCF-4BFD-89D4-0C0043262666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D514CF5-0FE5-4D4F-8EE3-B6CE605184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7D9FE92-17C7-4C47-97F8-EC611B9A56E0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3089F6A-F659-4B85-A380-6A2AD518963D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73BF2FC-876B-49B5-B4BA-724675382A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8A660F4-EC49-44AD-BA54-4A150DD0D75F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FD7ED3-48AA-48E2-86A8-69D549202F13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CA0B47F-CBF1-4180-855F-B8E17E8112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876E4EA-9BDB-49C5-AE09-5751BFEDFDF3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3669B6F-EFCC-44D1-A77A-7F401EC628A8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33B7581-4CC5-4B12-B44D-F1F13E8011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6D67F34-A02A-40CA-8767-BF1E3E29B69F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79729CD-2AC5-44E8-A0F1-EB1F5DA3D349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53B5882-F016-4B2C-B8DE-BFCDEF7794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13CE34B-F240-4E11-9D10-1B8DC7033B95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695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21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078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68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ACED5E0-243C-4DC0-80F5-58E97C9FA473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8F01B04-214D-4ABE-BA22-EDFF0C5352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3E83661B-1B11-447B-AE19-A2797B8F6E41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B07A260-ECB2-458A-8E18-2F850B7241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83171" y="6132335"/>
            <a:ext cx="2381250" cy="6667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FD03E9D-9315-4F60-A9B7-B3848CBF29FD}"/>
              </a:ext>
            </a:extLst>
          </p:cNvPr>
          <p:cNvSpPr txBox="1"/>
          <p:nvPr userDrawn="1"/>
        </p:nvSpPr>
        <p:spPr>
          <a:xfrm>
            <a:off x="9283171" y="6232348"/>
            <a:ext cx="252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因运动而成长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435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906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79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412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58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1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0960913"/>
      </p:ext>
    </p:extLst>
  </p:cSld>
  <p:clrMapOvr>
    <a:masterClrMapping/>
  </p:clrMapOvr>
  <p:transition spd="slow" advTm="0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solidFill>
          <a:srgbClr val="FC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6200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1173283"/>
      </p:ext>
    </p:extLst>
  </p:cSld>
  <p:clrMapOvr>
    <a:masterClrMapping/>
  </p:clrMapOvr>
  <p:transition spd="slow" advTm="0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64860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52D6AA5-15CD-4E85-A2D7-CA5BB256AAAF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E000F75-4D3F-4E07-B71C-030CE05DA7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6A8FC00-82EC-49A7-A543-98F62B84C300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0872788" y="592138"/>
            <a:ext cx="560388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lvl="0" algn="ctr" eaLnBrk="1" hangingPunct="1"/>
            <a:fld id="{9A0DB2DC-4C9A-4742-B13C-FB6460FD3503}" type="slidenum">
              <a:rPr lang="id-ID" altLang="zh-CN" sz="1600" b="1" dirty="0">
                <a:solidFill>
                  <a:srgbClr val="FFFFFF"/>
                </a:solidFill>
                <a:latin typeface="Calibri" panose="020F0502020204030204" pitchFamily="34" charset="0"/>
              </a:rPr>
              <a:t>‹#›</a:t>
            </a:fld>
            <a:endParaRPr lang="id-ID" altLang="zh-CN" sz="16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880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/>
          <a:p>
            <a:pPr algn="r"/>
            <a:fld id="{9A0DB2DC-4C9A-4742-B13C-FB6460FD3503}" type="slidenum">
              <a:rPr lang="zh-CN" altLang="en-US" dirty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879247"/>
      </p:ext>
    </p:extLst>
  </p:cSld>
  <p:clrMapOvr>
    <a:masterClrMapping/>
  </p:clrMapOvr>
  <p:transition spd="slow" advClick="0" advTm="5000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7719"/>
      </p:ext>
    </p:extLst>
  </p:cSld>
  <p:clrMapOvr>
    <a:masterClrMapping/>
  </p:clrMapOvr>
  <p:transition spd="slow" advClick="0" advTm="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29BB29B-DB28-4160-BFBE-E1CD1A8B36F2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6A50A7A-1DFD-45D1-873A-02782366B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1DDB0E9-67CA-426A-B3C0-FA2AC288B090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62553-E10A-421E-9365-B4E88B59663E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D42953B-37D0-4874-B375-5EF251B6D3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F46AF1F-0593-4E08-837A-54CF5CB5E288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67BA53-9A45-4EE6-AC74-210254990B4A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33B06AC-467F-4A36-A57A-1F7D3CEC09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DB494C4-86F9-4BD1-9362-EDAD9C1FEBEB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D274C90-6D22-4572-A298-5EFFE99C1604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1CEF061-77D9-41DE-8035-4520D49E2C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4448536-C72E-4EBF-BD3B-87FCD49337A6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A4AC280-5E47-4A63-811D-314C0932A395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2EEE71F-C775-437B-A50C-A0CE11B7A3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95F036-B292-4746-BB72-DF6D2D4E31D9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A174-D632-1B41-A6B4-12537A94DCAB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C7384B-4907-49FB-BAFB-A3EFCDA1457F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1F09753-99C7-4A66-9C0B-FB873DDEB6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8520DEA-4D6C-4250-B9F5-29D490D2DC32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5.jpe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BA174-D632-1B41-A6B4-12537A94DCAB}" type="datetimeFigureOut">
              <a:rPr kumimoji="1" lang="zh-CN" altLang="en-US" smtClean="0"/>
              <a:t>2020/1/6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8252B-8DE8-1642-BBE6-5C15774200E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线连接符 4"/>
          <p:cNvCxnSpPr/>
          <p:nvPr userDrawn="1"/>
        </p:nvCxnSpPr>
        <p:spPr>
          <a:xfrm>
            <a:off x="2809967" y="627017"/>
            <a:ext cx="573500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82894687-D327-4164-B232-C3BEBDD3D5EC}"/>
              </a:ext>
            </a:extLst>
          </p:cNvPr>
          <p:cNvGrpSpPr/>
          <p:nvPr userDrawn="1"/>
        </p:nvGrpSpPr>
        <p:grpSpPr>
          <a:xfrm>
            <a:off x="358796" y="6232348"/>
            <a:ext cx="2824670" cy="466725"/>
            <a:chOff x="358796" y="6232348"/>
            <a:chExt cx="2824670" cy="46672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2329D12-C5CE-476B-B04D-C9588B0A5C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/>
            <a:stretch>
              <a:fillRect/>
            </a:stretch>
          </p:blipFill>
          <p:spPr>
            <a:xfrm>
              <a:off x="358796" y="6232348"/>
              <a:ext cx="2381250" cy="466725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00DABC2-F52C-4A1B-940B-B57BB6F4F596}"/>
                </a:ext>
              </a:extLst>
            </p:cNvPr>
            <p:cNvSpPr txBox="1"/>
            <p:nvPr userDrawn="1"/>
          </p:nvSpPr>
          <p:spPr>
            <a:xfrm>
              <a:off x="485421" y="6355644"/>
              <a:ext cx="26980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青少儿体育培训领跑品牌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C5F0641-A71B-480C-8F47-58E23142847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283171" y="6132335"/>
            <a:ext cx="2381250" cy="666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287698B-EFB8-4222-ACE5-65E78C4D9BB0}"/>
              </a:ext>
            </a:extLst>
          </p:cNvPr>
          <p:cNvSpPr txBox="1"/>
          <p:nvPr userDrawn="1"/>
        </p:nvSpPr>
        <p:spPr>
          <a:xfrm>
            <a:off x="9283171" y="6232348"/>
            <a:ext cx="252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因运动而成长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031" name="图片 3" descr="动因模版new"/>
          <p:cNvPicPr>
            <a:picLocks noChangeAspect="1"/>
          </p:cNvPicPr>
          <p:nvPr userDrawn="1"/>
        </p:nvPicPr>
        <p:blipFill>
          <a:blip r:embed="rId19" cstate="print"/>
          <a:stretch>
            <a:fillRect/>
          </a:stretch>
        </p:blipFill>
        <p:spPr>
          <a:xfrm>
            <a:off x="-17462" y="7938"/>
            <a:ext cx="12201525" cy="686117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3953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3" descr="动因模版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846" y="-15902"/>
            <a:ext cx="12231688" cy="69357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9447" y="3428841"/>
            <a:ext cx="7205663" cy="1358900"/>
          </a:xfrm>
        </p:spPr>
        <p:txBody>
          <a:bodyPr vert="horz" wrap="square" lIns="91440" tIns="45720" rIns="91440" bIns="45720" numCol="1" anchor="b" anchorCtr="0" compatLnSpc="1"/>
          <a:lstStyle/>
          <a:p>
            <a:pPr lvl="0" eaLnBrk="1" fontAlgn="auto" hangingPunct="1">
              <a:defRPr/>
            </a:pPr>
            <a: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Flutter</a:t>
            </a: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跨平台</a:t>
            </a:r>
            <a:r>
              <a:rPr lang="zh-CN" altLang="en-US" sz="4800" b="1" noProof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kumimoji="0" lang="zh-CN" altLang="en-US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实践</a:t>
            </a:r>
            <a:b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b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kumimoji="0" lang="en-US" altLang="zh-CN" sz="4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--</a:t>
            </a:r>
            <a:r>
              <a:rPr kumimoji="0" lang="zh-CN" altLang="en-US" sz="2800" b="1" i="0" u="none" strike="noStrike" kern="1200" cap="none" spc="0" normalizeH="0" baseline="0" noProof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潘珉</a:t>
            </a:r>
            <a:endParaRPr kumimoji="0" lang="zh-CN" altLang="zh-CN" sz="2800" b="1" i="0" u="none" strike="noStrike" kern="1200" cap="none" spc="0" normalizeH="0" baseline="0" noProof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786313" y="1875790"/>
            <a:ext cx="7205663" cy="13589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1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964078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400" b="1" dirty="0"/>
              <a:t>高效率</a:t>
            </a:r>
            <a:endParaRPr kumimoji="1" lang="en-US" altLang="zh-CN" sz="2400" b="1" dirty="0"/>
          </a:p>
          <a:p>
            <a:pPr lvl="1"/>
            <a:r>
              <a:rPr lang="zh-CN" altLang="en-US" sz="2400" dirty="0"/>
              <a:t>跨平台，用 </a:t>
            </a:r>
            <a:r>
              <a:rPr lang="en" altLang="zh-CN" sz="2400" dirty="0"/>
              <a:t>Dart </a:t>
            </a:r>
            <a:r>
              <a:rPr lang="zh-CN" altLang="en-US" sz="2400" dirty="0"/>
              <a:t>语言跑，同时可以跑在多端上，毋庸置疑有高效率</a:t>
            </a:r>
            <a:endParaRPr lang="en-US" altLang="zh-CN" sz="2400" dirty="0"/>
          </a:p>
          <a:p>
            <a:pPr lvl="1"/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400" b="1" dirty="0"/>
              <a:t>高性能</a:t>
            </a:r>
            <a:endParaRPr kumimoji="1" lang="en-US" altLang="zh-CN" sz="2400" b="1" dirty="0"/>
          </a:p>
          <a:p>
            <a:pPr lvl="1"/>
            <a:r>
              <a:rPr lang="zh-CN" altLang="en-US" sz="2400" dirty="0"/>
              <a:t>自渲染，不靠系统原生渲染，用自己的</a:t>
            </a:r>
            <a:endParaRPr lang="en-US" altLang="zh-CN" sz="2400" dirty="0"/>
          </a:p>
          <a:p>
            <a:pPr lvl="1"/>
            <a:endParaRPr kumimoji="1" lang="en-US" altLang="zh-CN" sz="2400" b="1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sz="2400" b="1" dirty="0"/>
              <a:t>高一致性</a:t>
            </a:r>
            <a:endParaRPr kumimoji="1" lang="en-US" altLang="zh-CN" sz="2400" b="1" dirty="0"/>
          </a:p>
          <a:p>
            <a:pPr lvl="1"/>
            <a:r>
              <a:rPr lang="zh-CN" altLang="en-US" sz="2400" dirty="0"/>
              <a:t>一套代码写完，它在多端表现是一致的</a:t>
            </a:r>
            <a:endParaRPr kumimoji="1"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82321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44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代码量少（以</a:t>
            </a:r>
            <a:r>
              <a:rPr kumimoji="1" lang="en-US" altLang="zh-CN" sz="2400" b="1" dirty="0"/>
              <a:t>Android</a:t>
            </a:r>
            <a:r>
              <a:rPr kumimoji="1" lang="zh-CN" altLang="en-US" sz="2400" b="1" dirty="0"/>
              <a:t>为例）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499774C-5B12-BF41-B1A7-D09400AE0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753362"/>
            <a:ext cx="8280400" cy="43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00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的优势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480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调试效率高（以</a:t>
            </a:r>
            <a:r>
              <a:rPr kumimoji="1" lang="en-US" altLang="zh-CN" sz="2400" b="1" dirty="0"/>
              <a:t>Android</a:t>
            </a:r>
            <a:r>
              <a:rPr kumimoji="1" lang="zh-CN" altLang="en-US" sz="2400" b="1" dirty="0"/>
              <a:t>为例）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9FF05-E628-504E-96BB-EECD8A37D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54" y="2304141"/>
            <a:ext cx="6923505" cy="25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325563"/>
            <a:ext cx="2072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 </a:t>
            </a:r>
            <a:r>
              <a:rPr kumimoji="1" lang="zh-CN" altLang="en-US" sz="2400" b="1" dirty="0"/>
              <a:t>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EAD564-AE6F-A746-A8A6-306AEA81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29" y="1787228"/>
            <a:ext cx="79756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934355" y="1096962"/>
            <a:ext cx="262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调度原理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F0911B-D4B8-8E49-B92E-C5C3F276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59" y="1558625"/>
            <a:ext cx="7581900" cy="50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28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26141" y="1094730"/>
            <a:ext cx="262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编译产物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8B3A27-5BD3-FA4A-9C25-F9A92CB39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3" y="897165"/>
            <a:ext cx="72898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6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26141" y="1094730"/>
            <a:ext cx="2621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渲染原理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4D8C5F-0A7D-A944-AF49-98EBF38F1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013" y="1094730"/>
            <a:ext cx="5905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1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原理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26141" y="1094730"/>
            <a:ext cx="4498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Bridge</a:t>
            </a:r>
            <a:r>
              <a:rPr kumimoji="1" lang="zh-CN" altLang="en-US" sz="2400" b="1" dirty="0"/>
              <a:t>调用</a:t>
            </a:r>
            <a:r>
              <a:rPr kumimoji="1" lang="en-US" altLang="zh-CN" sz="2400" b="1" dirty="0"/>
              <a:t>--Platform Channels</a:t>
            </a:r>
            <a:endParaRPr kumimoji="1" lang="zh-CN" altLang="en-US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7A6FD-D64D-4C4D-BEBC-DBDCFDCB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0" y="954315"/>
            <a:ext cx="5588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CF9E51-6F06-F44B-8012-EBCFD3A0D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945025"/>
            <a:ext cx="9993085" cy="58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9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2F27C3-2FA6-0B48-96F9-0E11414ABF7E}"/>
              </a:ext>
            </a:extLst>
          </p:cNvPr>
          <p:cNvSpPr/>
          <p:nvPr/>
        </p:nvSpPr>
        <p:spPr>
          <a:xfrm>
            <a:off x="480488" y="1140897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网络组件使用</a:t>
            </a:r>
            <a:endParaRPr kumimoji="1"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E4E16A-7D54-6241-B695-77649CC15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53" y="1845129"/>
            <a:ext cx="10796714" cy="31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2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B5215DA-C811-414B-A416-3E56981AB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102084"/>
              </p:ext>
            </p:extLst>
          </p:nvPr>
        </p:nvGraphicFramePr>
        <p:xfrm>
          <a:off x="1487990" y="1215343"/>
          <a:ext cx="9415362" cy="4363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327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2F27C3-2FA6-0B48-96F9-0E11414ABF7E}"/>
              </a:ext>
            </a:extLst>
          </p:cNvPr>
          <p:cNvSpPr/>
          <p:nvPr/>
        </p:nvSpPr>
        <p:spPr>
          <a:xfrm>
            <a:off x="480488" y="1140897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图片组件使用</a:t>
            </a:r>
            <a:endParaRPr kumimoji="1"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FD7D6A-E5E5-634C-A7D6-3CFB59D3D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036" y="1602562"/>
            <a:ext cx="10401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73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2F27C3-2FA6-0B48-96F9-0E11414ABF7E}"/>
              </a:ext>
            </a:extLst>
          </p:cNvPr>
          <p:cNvSpPr/>
          <p:nvPr/>
        </p:nvSpPr>
        <p:spPr>
          <a:xfrm>
            <a:off x="480488" y="1140897"/>
            <a:ext cx="1149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路由</a:t>
            </a:r>
            <a:endParaRPr kumimoji="1" lang="en-US" altLang="zh-CN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1F07C24-18DE-A84A-BDC3-E8020ED7C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308" y="979717"/>
            <a:ext cx="10274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2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81645" y="1325563"/>
            <a:ext cx="1387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路由容器原理</a:t>
            </a:r>
            <a:endParaRPr kumimoji="1"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270BC1-ED6A-0041-98F1-D244F71C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93" y="1078400"/>
            <a:ext cx="9117109" cy="577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45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489859" y="1377497"/>
            <a:ext cx="1387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事件通知</a:t>
            </a:r>
            <a:endParaRPr kumimoji="1" lang="en-US" altLang="zh-CN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D99C0ED-B899-6245-8159-581047D07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69" y="0"/>
            <a:ext cx="8282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2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489859" y="1377497"/>
            <a:ext cx="138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存储</a:t>
            </a:r>
            <a:endParaRPr kumimoji="1"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DD813D-0C43-954C-8783-E9A625C4B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5" y="1839162"/>
            <a:ext cx="10312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12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130629" y="1325563"/>
            <a:ext cx="1563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en" altLang="zh-CN" sz="2400" b="1" dirty="0" err="1"/>
              <a:t>json</a:t>
            </a:r>
            <a:r>
              <a:rPr lang="zh-CN" altLang="en-US" sz="2400" b="1" dirty="0"/>
              <a:t>转</a:t>
            </a:r>
            <a:r>
              <a:rPr lang="en" altLang="zh-CN" sz="2400" b="1" dirty="0"/>
              <a:t>model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C279F4-7C06-3E4F-9F6E-91D2D2C0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38" y="1113971"/>
            <a:ext cx="102743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12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130629" y="1325563"/>
            <a:ext cx="1563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en" altLang="zh-CN" sz="2400" b="1" dirty="0" err="1"/>
              <a:t>json</a:t>
            </a:r>
            <a:r>
              <a:rPr lang="zh-CN" altLang="en-US" sz="2400" b="1" dirty="0"/>
              <a:t>转</a:t>
            </a:r>
            <a:r>
              <a:rPr lang="en" altLang="zh-CN" sz="2400" b="1" dirty="0"/>
              <a:t>model</a:t>
            </a:r>
            <a:endParaRPr lang="zh-CN" altLang="en-US" sz="2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657D546-BB75-A042-9935-F9CD4C40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38" y="1208315"/>
            <a:ext cx="9822181" cy="54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85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3" y="1094014"/>
            <a:ext cx="4803525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42472" y="3198167"/>
            <a:ext cx="278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 常用组件</a:t>
            </a:r>
            <a:endParaRPr kumimoji="1" lang="en-US" altLang="zh-CN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0399AE-2956-F440-B148-A7D1661D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08" y="0"/>
            <a:ext cx="6264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9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83" y="1094014"/>
            <a:ext cx="4803525" cy="1325563"/>
          </a:xfrm>
        </p:spPr>
        <p:txBody>
          <a:bodyPr/>
          <a:lstStyle/>
          <a:p>
            <a:r>
              <a:rPr lang="en" altLang="zh-CN" b="1" dirty="0"/>
              <a:t>Flutter</a:t>
            </a:r>
            <a:r>
              <a:rPr lang="zh-CN" altLang="en-US" b="1" dirty="0"/>
              <a:t>和</a:t>
            </a:r>
            <a:r>
              <a:rPr lang="en" altLang="zh-CN" b="1" dirty="0"/>
              <a:t>Native</a:t>
            </a:r>
            <a:r>
              <a:rPr lang="zh-CN" altLang="en-US" b="1" dirty="0"/>
              <a:t>混合开发实践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ED0679-9B01-CA4F-899C-FD2D87385FC4}"/>
              </a:ext>
            </a:extLst>
          </p:cNvPr>
          <p:cNvSpPr txBox="1"/>
          <p:nvPr/>
        </p:nvSpPr>
        <p:spPr>
          <a:xfrm>
            <a:off x="542472" y="3198167"/>
            <a:ext cx="2782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en-US" altLang="zh-CN" sz="2400" b="1" dirty="0"/>
              <a:t>Flutter</a:t>
            </a:r>
            <a:r>
              <a:rPr kumimoji="1" lang="zh-CN" altLang="en-US" sz="2400" b="1" dirty="0"/>
              <a:t> 案例演示</a:t>
            </a:r>
            <a:endParaRPr kumimoji="1" lang="en-US" altLang="zh-CN" sz="2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157E9F-FFE1-9846-AB3C-B8931500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31" y="0"/>
            <a:ext cx="3781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76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968537" y="2170860"/>
            <a:ext cx="4089143" cy="141269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kumimoji="1" lang="zh-CN" altLang="en-US" sz="6600" b="1" spc="-150" dirty="0">
                <a:solidFill>
                  <a:srgbClr val="FFCC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096000" y="3641887"/>
            <a:ext cx="5660104" cy="95904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4800" spc="-150" dirty="0">
                <a:solidFill>
                  <a:srgbClr val="FFCC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因运动而成长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跨平台技术类型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83DA7C3-6990-714D-852E-9A8A1A284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33" y="1787228"/>
            <a:ext cx="9906000" cy="392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2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跨平台技术类型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2B0BF9-9155-6F45-B89D-228E4709605F}"/>
              </a:ext>
            </a:extLst>
          </p:cNvPr>
          <p:cNvSpPr txBox="1"/>
          <p:nvPr/>
        </p:nvSpPr>
        <p:spPr>
          <a:xfrm>
            <a:off x="1337733" y="2116667"/>
            <a:ext cx="961813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" altLang="zh-CN" sz="2400" dirty="0"/>
              <a:t>WebView</a:t>
            </a:r>
            <a:r>
              <a:rPr lang="zh-CN" altLang="en" sz="2400" dirty="0"/>
              <a:t>：</a:t>
            </a:r>
            <a:r>
              <a:rPr lang="zh-CN" altLang="en-US" sz="2400" dirty="0"/>
              <a:t>通过调 </a:t>
            </a:r>
            <a:r>
              <a:rPr lang="en" altLang="zh-CN" sz="2400" dirty="0"/>
              <a:t>WebView </a:t>
            </a:r>
            <a:r>
              <a:rPr lang="zh-CN" altLang="en-US" sz="2400" dirty="0"/>
              <a:t>的技术去渲染，如：</a:t>
            </a:r>
            <a:r>
              <a:rPr lang="en" altLang="zh-CN" sz="2400" dirty="0"/>
              <a:t> PhoneGap</a:t>
            </a:r>
            <a:r>
              <a:rPr lang="en-US" altLang="zh-CN" sz="2400" dirty="0"/>
              <a:t>/</a:t>
            </a:r>
            <a:r>
              <a:rPr lang="en" altLang="zh-CN" sz="2400" dirty="0"/>
              <a:t>Cordova</a:t>
            </a:r>
            <a:r>
              <a:rPr lang="en-US" altLang="zh-CN" sz="2400" dirty="0"/>
              <a:t>/ionic</a:t>
            </a:r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sz="2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原生渲染：通过各种技术调中间层转换，最终渲染，安卓还是调安卓的，</a:t>
            </a:r>
            <a:r>
              <a:rPr lang="en" altLang="zh-CN" sz="2400" dirty="0"/>
              <a:t>iOS </a:t>
            </a:r>
            <a:r>
              <a:rPr lang="zh-CN" altLang="en-US" sz="2400" dirty="0"/>
              <a:t>的还是调 </a:t>
            </a:r>
            <a:r>
              <a:rPr lang="en" altLang="zh-CN" sz="2400" dirty="0"/>
              <a:t>iOS </a:t>
            </a:r>
            <a:r>
              <a:rPr lang="zh-CN" altLang="en-US" sz="2400" dirty="0"/>
              <a:t>的。如：</a:t>
            </a:r>
            <a:r>
              <a:rPr lang="en-US" altLang="zh-CN" sz="2400" dirty="0"/>
              <a:t>React Native/</a:t>
            </a:r>
            <a:r>
              <a:rPr lang="en-US" altLang="zh-CN" sz="2400" dirty="0" err="1"/>
              <a:t>Weex</a:t>
            </a:r>
            <a:endParaRPr lang="en-US" altLang="zh-CN" sz="2400" dirty="0"/>
          </a:p>
          <a:p>
            <a:pPr marL="285750" indent="-285750">
              <a:buFont typeface="Wingdings" pitchFamily="2" charset="2"/>
              <a:buChar char="l"/>
            </a:pPr>
            <a:endParaRPr kumimoji="1" lang="en-US" altLang="zh-CN" sz="2400" dirty="0"/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2400" dirty="0"/>
              <a:t>自渲染：可以不借助系统的，自己写一套自渲染引擎，只有</a:t>
            </a:r>
            <a:r>
              <a:rPr lang="en-US" altLang="zh-CN" sz="2400" dirty="0"/>
              <a:t>Flutter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556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简单对比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F9ECBB8-9E81-9B49-AE00-F1E3A9F19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49" y="1968500"/>
            <a:ext cx="10941049" cy="31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6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原理对比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15240-C637-5C4A-8BA0-7E3A847F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46" y="1787228"/>
            <a:ext cx="11163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2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696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多端一致性对比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180557-5BAB-574F-B5AD-049348DD4C19}"/>
              </a:ext>
            </a:extLst>
          </p:cNvPr>
          <p:cNvSpPr txBox="1"/>
          <p:nvPr/>
        </p:nvSpPr>
        <p:spPr>
          <a:xfrm>
            <a:off x="1134533" y="2201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189519-0430-D841-82AE-CB742311A35A}"/>
              </a:ext>
            </a:extLst>
          </p:cNvPr>
          <p:cNvSpPr txBox="1"/>
          <p:nvPr/>
        </p:nvSpPr>
        <p:spPr>
          <a:xfrm>
            <a:off x="1236133" y="2065867"/>
            <a:ext cx="7976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 </a:t>
            </a:r>
            <a:r>
              <a:rPr lang="en" altLang="zh-CN" sz="2400" dirty="0"/>
              <a:t>Hybrid</a:t>
            </a:r>
            <a:r>
              <a:rPr lang="zh-CN" altLang="en-US" sz="2400" dirty="0"/>
              <a:t>由于是</a:t>
            </a:r>
            <a:r>
              <a:rPr lang="en" altLang="zh-CN" sz="2400" dirty="0"/>
              <a:t>WebView</a:t>
            </a:r>
            <a:r>
              <a:rPr lang="zh-CN" altLang="en-US" sz="2400" dirty="0"/>
              <a:t>渲染，多端显示基本是一致的；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8B5C32-7DF1-9342-A9AB-3D5E0EAE4D89}"/>
              </a:ext>
            </a:extLst>
          </p:cNvPr>
          <p:cNvSpPr txBox="1"/>
          <p:nvPr/>
        </p:nvSpPr>
        <p:spPr>
          <a:xfrm>
            <a:off x="1226898" y="2941637"/>
            <a:ext cx="97366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" altLang="zh-CN" sz="2400" dirty="0"/>
              <a:t>RN</a:t>
            </a:r>
            <a:r>
              <a:rPr lang="zh-CN" altLang="en-US" sz="2400" dirty="0"/>
              <a:t>两个平台的控价还未完全统一，很多空间都是</a:t>
            </a:r>
            <a:r>
              <a:rPr lang="en" altLang="zh-CN" sz="2400" dirty="0"/>
              <a:t>iOS</a:t>
            </a:r>
            <a:r>
              <a:rPr lang="zh-CN" altLang="en-US" sz="2400" dirty="0"/>
              <a:t>专属或者</a:t>
            </a:r>
            <a:r>
              <a:rPr lang="en" altLang="zh-CN" sz="2400" dirty="0"/>
              <a:t>Android</a:t>
            </a:r>
            <a:r>
              <a:rPr lang="zh-CN" altLang="en-US" sz="2400" dirty="0"/>
              <a:t>专属，还有部分同一控件在不同平台上表现差异也很大；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9C617D-A17E-3B40-8764-AFA026F6AB21}"/>
              </a:ext>
            </a:extLst>
          </p:cNvPr>
          <p:cNvSpPr txBox="1"/>
          <p:nvPr/>
        </p:nvSpPr>
        <p:spPr>
          <a:xfrm>
            <a:off x="1236133" y="4097439"/>
            <a:ext cx="1040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" altLang="zh-CN" sz="2400" dirty="0"/>
              <a:t>Flutter</a:t>
            </a:r>
            <a:r>
              <a:rPr lang="zh-CN" altLang="en-US" sz="2400" dirty="0"/>
              <a:t>属于自渲染框架，界面渲染不依赖于平台，多端显示都是一致的。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9151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zh-CN" altLang="en-US" b="1" dirty="0"/>
              <a:t>跨平台技术对比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311AD3C-96C5-0D41-B967-66B74ECB348B}"/>
              </a:ext>
            </a:extLst>
          </p:cNvPr>
          <p:cNvSpPr txBox="1"/>
          <p:nvPr/>
        </p:nvSpPr>
        <p:spPr>
          <a:xfrm>
            <a:off x="934355" y="1325563"/>
            <a:ext cx="2077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kumimoji="1" lang="zh-CN" altLang="en-US" sz="2400" b="1" dirty="0"/>
              <a:t>动态化对比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B180557-5BAB-574F-B5AD-049348DD4C19}"/>
              </a:ext>
            </a:extLst>
          </p:cNvPr>
          <p:cNvSpPr txBox="1"/>
          <p:nvPr/>
        </p:nvSpPr>
        <p:spPr>
          <a:xfrm>
            <a:off x="1134533" y="2201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1189519-0430-D841-82AE-CB742311A35A}"/>
              </a:ext>
            </a:extLst>
          </p:cNvPr>
          <p:cNvSpPr txBox="1"/>
          <p:nvPr/>
        </p:nvSpPr>
        <p:spPr>
          <a:xfrm>
            <a:off x="1236133" y="2065867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 </a:t>
            </a:r>
            <a:r>
              <a:rPr lang="en" altLang="zh-CN" sz="2400" dirty="0"/>
              <a:t>Hybrid</a:t>
            </a:r>
            <a:r>
              <a:rPr lang="zh-CN" altLang="en" sz="2400" dirty="0"/>
              <a:t>：</a:t>
            </a:r>
            <a:r>
              <a:rPr lang="en" altLang="zh-CN" sz="2400" dirty="0"/>
              <a:t>H5</a:t>
            </a:r>
            <a:r>
              <a:rPr lang="zh-CN" altLang="en-US" sz="2400" dirty="0"/>
              <a:t>随时上线即可</a:t>
            </a:r>
            <a:endParaRPr lang="en-US" altLang="zh-CN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8B5C32-7DF1-9342-A9AB-3D5E0EAE4D89}"/>
              </a:ext>
            </a:extLst>
          </p:cNvPr>
          <p:cNvSpPr txBox="1"/>
          <p:nvPr/>
        </p:nvSpPr>
        <p:spPr>
          <a:xfrm>
            <a:off x="1236133" y="2720122"/>
            <a:ext cx="973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RN</a:t>
            </a:r>
            <a:r>
              <a:rPr lang="zh-CN" altLang="en-US" sz="2400" dirty="0"/>
              <a:t>：通过</a:t>
            </a:r>
            <a:r>
              <a:rPr lang="en" altLang="zh-CN" sz="2400" dirty="0"/>
              <a:t>code push</a:t>
            </a:r>
            <a:r>
              <a:rPr lang="zh-CN" altLang="en-US" sz="2400" dirty="0"/>
              <a:t>推送最新代码到客户端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9C617D-A17E-3B40-8764-AFA026F6AB21}"/>
              </a:ext>
            </a:extLst>
          </p:cNvPr>
          <p:cNvSpPr txBox="1"/>
          <p:nvPr/>
        </p:nvSpPr>
        <p:spPr>
          <a:xfrm>
            <a:off x="1219199" y="3374377"/>
            <a:ext cx="9364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400" dirty="0"/>
              <a:t>Flutter</a:t>
            </a:r>
            <a:r>
              <a:rPr lang="zh-CN" altLang="en-US" sz="2400" dirty="0"/>
              <a:t>：目前官方并未提供动态化方案，但第三方已经有动态化思路，主流方案有：</a:t>
            </a:r>
            <a:r>
              <a:rPr lang="en-US" altLang="zh-CN" sz="2400" dirty="0"/>
              <a:t>1.</a:t>
            </a:r>
            <a:r>
              <a:rPr lang="zh-CN" altLang="en-US" sz="2400" dirty="0"/>
              <a:t>下载替换</a:t>
            </a:r>
            <a:r>
              <a:rPr lang="en" altLang="zh-CN" sz="2400" dirty="0"/>
              <a:t>Flutter</a:t>
            </a:r>
            <a:r>
              <a:rPr lang="zh-CN" altLang="en-US" sz="2400" dirty="0"/>
              <a:t>编译产物（需要修改</a:t>
            </a:r>
            <a:r>
              <a:rPr lang="en-US" altLang="zh-CN" sz="2400" dirty="0"/>
              <a:t>engine</a:t>
            </a:r>
            <a:r>
              <a:rPr lang="zh-CN" altLang="en-US" sz="2400" dirty="0"/>
              <a:t>代码）；</a:t>
            </a:r>
            <a:r>
              <a:rPr lang="en-US" altLang="zh-CN" sz="2400" dirty="0"/>
              <a:t>2.</a:t>
            </a:r>
            <a:r>
              <a:rPr lang="zh-CN" altLang="en-US" sz="2400" dirty="0"/>
              <a:t>动态模版（类似</a:t>
            </a:r>
            <a:r>
              <a:rPr lang="en" altLang="zh-CN" sz="2400" dirty="0"/>
              <a:t>React Native </a:t>
            </a:r>
            <a:r>
              <a:rPr lang="zh-CN" altLang="en-US" sz="2400" dirty="0"/>
              <a:t>框架），通过服务器下发</a:t>
            </a:r>
            <a:r>
              <a:rPr lang="en-US" altLang="zh-CN" sz="2400" dirty="0"/>
              <a:t>XML </a:t>
            </a:r>
            <a:r>
              <a:rPr lang="en" altLang="zh-CN" sz="2400" dirty="0"/>
              <a:t>DSL</a:t>
            </a:r>
            <a:r>
              <a:rPr lang="zh-CN" altLang="en-US" sz="2400" dirty="0"/>
              <a:t>模版，然后转换成</a:t>
            </a:r>
            <a:r>
              <a:rPr lang="en" altLang="zh-CN" sz="2400" dirty="0"/>
              <a:t>widget</a:t>
            </a:r>
            <a:r>
              <a:rPr lang="zh-CN" altLang="en-US" sz="2400" dirty="0"/>
              <a:t>树，实现渲染。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810A0-7497-47D3-8E03-01343D47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3769" y="0"/>
            <a:ext cx="10515600" cy="1325563"/>
          </a:xfrm>
        </p:spPr>
        <p:txBody>
          <a:bodyPr/>
          <a:lstStyle/>
          <a:p>
            <a:r>
              <a:rPr lang="en-US" altLang="zh-CN" b="1" dirty="0"/>
              <a:t>Flutter</a:t>
            </a:r>
            <a:r>
              <a:rPr lang="zh-CN" altLang="en-US" b="1" dirty="0"/>
              <a:t>简介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4A9B14-2988-D14F-937E-BDDC44BE6A95}"/>
              </a:ext>
            </a:extLst>
          </p:cNvPr>
          <p:cNvSpPr txBox="1"/>
          <p:nvPr/>
        </p:nvSpPr>
        <p:spPr>
          <a:xfrm>
            <a:off x="1066801" y="1727199"/>
            <a:ext cx="985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/>
              <a:t>Flutter</a:t>
            </a:r>
            <a:r>
              <a:rPr lang="zh-CN" altLang="en-US" sz="2400" dirty="0"/>
              <a:t>是</a:t>
            </a:r>
            <a:r>
              <a:rPr lang="en" altLang="zh-CN" sz="2400" dirty="0"/>
              <a:t>Google</a:t>
            </a:r>
            <a:r>
              <a:rPr lang="zh-CN" altLang="en-US" sz="2400" dirty="0"/>
              <a:t>在</a:t>
            </a:r>
            <a:r>
              <a:rPr lang="en-US" altLang="zh-CN" sz="2400" dirty="0"/>
              <a:t>2015</a:t>
            </a:r>
            <a:r>
              <a:rPr lang="zh-CN" altLang="en-US" sz="2400" dirty="0"/>
              <a:t>年推出的移动</a:t>
            </a:r>
            <a:r>
              <a:rPr lang="en" altLang="zh-CN" sz="2400" dirty="0"/>
              <a:t>UI</a:t>
            </a:r>
            <a:r>
              <a:rPr lang="zh-CN" altLang="en-US" sz="2400" dirty="0"/>
              <a:t>框架，可快速在</a:t>
            </a:r>
            <a:r>
              <a:rPr lang="en" altLang="zh-CN" sz="2400" dirty="0"/>
              <a:t>iOS</a:t>
            </a:r>
            <a:r>
              <a:rPr lang="zh-CN" altLang="en-US" sz="2400" dirty="0"/>
              <a:t>和</a:t>
            </a:r>
            <a:r>
              <a:rPr lang="en" altLang="zh-CN" sz="2400" dirty="0"/>
              <a:t>Android</a:t>
            </a:r>
            <a:r>
              <a:rPr lang="zh-CN" altLang="en-US" sz="2400" dirty="0"/>
              <a:t>上构建高质量的原生用户界面。初始名字叫做“</a:t>
            </a:r>
            <a:r>
              <a:rPr lang="en" altLang="zh-CN" sz="2400" dirty="0"/>
              <a:t>Sky”</a:t>
            </a:r>
            <a:r>
              <a:rPr lang="zh-CN" altLang="en" sz="2400" dirty="0"/>
              <a:t>，</a:t>
            </a:r>
            <a:r>
              <a:rPr lang="zh-CN" altLang="en-US" sz="2400" dirty="0"/>
              <a:t>后更名为</a:t>
            </a:r>
            <a:r>
              <a:rPr lang="en" altLang="zh-CN" sz="2400" dirty="0"/>
              <a:t>Flutter</a:t>
            </a:r>
            <a:r>
              <a:rPr lang="zh-CN" altLang="en" sz="2400" dirty="0"/>
              <a:t>，</a:t>
            </a:r>
            <a:r>
              <a:rPr lang="zh-CN" altLang="en-US" sz="2400" dirty="0"/>
              <a:t>并在</a:t>
            </a:r>
            <a:r>
              <a:rPr lang="en-US" altLang="zh-CN" sz="2400" dirty="0"/>
              <a:t>2018</a:t>
            </a:r>
            <a:r>
              <a:rPr lang="zh-CN" altLang="en-US" sz="2400" dirty="0"/>
              <a:t>年的</a:t>
            </a:r>
            <a:r>
              <a:rPr lang="en" altLang="zh-CN" sz="2400" dirty="0"/>
              <a:t>Google</a:t>
            </a:r>
            <a:r>
              <a:rPr lang="zh-CN" altLang="en-US" sz="2400" dirty="0"/>
              <a:t>大会上正式发布第一个</a:t>
            </a:r>
            <a:r>
              <a:rPr lang="en" altLang="zh-CN" sz="2400" dirty="0"/>
              <a:t>Beta</a:t>
            </a:r>
            <a:r>
              <a:rPr lang="zh-CN" altLang="en-US" sz="2400" dirty="0"/>
              <a:t>版本。</a:t>
            </a:r>
            <a:endParaRPr kumimoji="1"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DCB64A-4C2A-3B4C-8BA5-FD3AF2A27AA5}"/>
              </a:ext>
            </a:extLst>
          </p:cNvPr>
          <p:cNvSpPr txBox="1"/>
          <p:nvPr/>
        </p:nvSpPr>
        <p:spPr>
          <a:xfrm>
            <a:off x="1066801" y="3176467"/>
            <a:ext cx="985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目标是创建高性能、高稳定性、高帧率、低延迟的</a:t>
            </a:r>
            <a:r>
              <a:rPr lang="en" altLang="zh-CN" sz="2400" dirty="0"/>
              <a:t>Android</a:t>
            </a:r>
            <a:r>
              <a:rPr lang="zh-CN" altLang="en-US" sz="2400" dirty="0"/>
              <a:t>和</a:t>
            </a:r>
            <a:r>
              <a:rPr lang="en" altLang="zh-CN" sz="2400" dirty="0"/>
              <a:t>iOS</a:t>
            </a:r>
            <a:r>
              <a:rPr lang="zh-CN" altLang="en-US" sz="2400" dirty="0"/>
              <a:t>应用，且体验和</a:t>
            </a:r>
            <a:r>
              <a:rPr lang="en" altLang="zh-CN" sz="2400" dirty="0"/>
              <a:t>Native</a:t>
            </a:r>
            <a:r>
              <a:rPr lang="zh-CN" altLang="en-US" sz="2400" dirty="0"/>
              <a:t>应用一致。</a:t>
            </a:r>
            <a:endParaRPr kumimoji="1"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03521D-5086-3140-8CA7-F714FB3E95A2}"/>
              </a:ext>
            </a:extLst>
          </p:cNvPr>
          <p:cNvSpPr txBox="1"/>
          <p:nvPr/>
        </p:nvSpPr>
        <p:spPr>
          <a:xfrm>
            <a:off x="1066801" y="4256403"/>
            <a:ext cx="985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/>
              <a:t>Google</a:t>
            </a:r>
            <a:r>
              <a:rPr lang="zh-CN" altLang="en-US" sz="2400" dirty="0"/>
              <a:t>新一代操作系统</a:t>
            </a:r>
            <a:r>
              <a:rPr lang="en" altLang="zh-CN" sz="2400" dirty="0"/>
              <a:t>Fuchsia</a:t>
            </a:r>
            <a:r>
              <a:rPr lang="zh-CN" altLang="en-US" sz="2400" dirty="0"/>
              <a:t>的</a:t>
            </a:r>
            <a:r>
              <a:rPr lang="en" altLang="zh-CN" sz="2400" dirty="0"/>
              <a:t>UI</a:t>
            </a:r>
            <a:r>
              <a:rPr lang="zh-CN" altLang="en-US" sz="2400" dirty="0"/>
              <a:t>开发框架，</a:t>
            </a:r>
            <a:r>
              <a:rPr lang="en" altLang="zh-CN" sz="2400" dirty="0"/>
              <a:t>Fuchsia</a:t>
            </a:r>
            <a:r>
              <a:rPr lang="zh-CN" altLang="en-US" sz="2400" dirty="0"/>
              <a:t>于</a:t>
            </a:r>
            <a:r>
              <a:rPr lang="en-US" altLang="zh-CN" sz="2400" dirty="0"/>
              <a:t>2018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</a:t>
            </a:r>
            <a:r>
              <a:rPr lang="en-US" altLang="zh-CN" sz="2400" dirty="0"/>
              <a:t>13</a:t>
            </a:r>
            <a:r>
              <a:rPr lang="zh-CN" altLang="en-US" sz="2400" dirty="0"/>
              <a:t>日发布了官方文档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701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2027</TotalTime>
  <Words>891</Words>
  <Application>Microsoft Macintosh PowerPoint</Application>
  <PresentationFormat>宽屏</PresentationFormat>
  <Paragraphs>126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等线</vt:lpstr>
      <vt:lpstr>黑体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Wingdings</vt:lpstr>
      <vt:lpstr>Office 主题</vt:lpstr>
      <vt:lpstr>2_Office 主题</vt:lpstr>
      <vt:lpstr>Flutter跨平台技术实践  --潘珉</vt:lpstr>
      <vt:lpstr>PowerPoint 演示文稿</vt:lpstr>
      <vt:lpstr>跨平台技术对比</vt:lpstr>
      <vt:lpstr>跨平台技术对比</vt:lpstr>
      <vt:lpstr>跨平台技术对比</vt:lpstr>
      <vt:lpstr>跨平台技术对比</vt:lpstr>
      <vt:lpstr>跨平台技术对比</vt:lpstr>
      <vt:lpstr>跨平台技术对比</vt:lpstr>
      <vt:lpstr>Flutter简介</vt:lpstr>
      <vt:lpstr>Flutter的优势</vt:lpstr>
      <vt:lpstr>Flutter的优势</vt:lpstr>
      <vt:lpstr>Flutter的优势</vt:lpstr>
      <vt:lpstr>Flutter原理</vt:lpstr>
      <vt:lpstr>Flutter原理</vt:lpstr>
      <vt:lpstr>Flutter原理</vt:lpstr>
      <vt:lpstr>Flutter原理</vt:lpstr>
      <vt:lpstr>Flutter原理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Flutter和Native混合开发实践</vt:lpstr>
      <vt:lpstr>PowerPoint 演示文稿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638</cp:revision>
  <dcterms:created xsi:type="dcterms:W3CDTF">2017-09-26T13:00:00Z</dcterms:created>
  <dcterms:modified xsi:type="dcterms:W3CDTF">2020-01-06T07:08:16Z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